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6" r:id="rId2"/>
    <p:sldId id="357" r:id="rId3"/>
    <p:sldId id="272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71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58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6" r:id="rId46"/>
    <p:sldId id="317" r:id="rId47"/>
    <p:sldId id="318" r:id="rId48"/>
    <p:sldId id="319" r:id="rId49"/>
    <p:sldId id="320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53" r:id="rId58"/>
    <p:sldId id="354" r:id="rId59"/>
    <p:sldId id="331" r:id="rId60"/>
    <p:sldId id="332" r:id="rId61"/>
    <p:sldId id="333" r:id="rId62"/>
    <p:sldId id="334" r:id="rId63"/>
    <p:sldId id="335" r:id="rId64"/>
    <p:sldId id="336" r:id="rId65"/>
    <p:sldId id="337" r:id="rId66"/>
    <p:sldId id="338" r:id="rId67"/>
    <p:sldId id="339" r:id="rId68"/>
    <p:sldId id="355" r:id="rId69"/>
    <p:sldId id="356" r:id="rId70"/>
    <p:sldId id="342" r:id="rId71"/>
    <p:sldId id="343" r:id="rId72"/>
    <p:sldId id="344" r:id="rId73"/>
    <p:sldId id="345" r:id="rId74"/>
    <p:sldId id="346" r:id="rId75"/>
    <p:sldId id="347" r:id="rId76"/>
    <p:sldId id="348" r:id="rId77"/>
    <p:sldId id="349" r:id="rId78"/>
    <p:sldId id="350" r:id="rId79"/>
    <p:sldId id="351" r:id="rId80"/>
    <p:sldId id="352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6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7F87F-F1DF-4667-BB7F-D976442E4FD8}" type="datetimeFigureOut">
              <a:rPr lang="en-US" smtClean="0"/>
              <a:t>29/7/2024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6E5B9-65F6-43EC-865B-DCF703E81F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28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63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33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4030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1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92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84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74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9397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07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1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652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059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13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523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134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697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150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026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584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18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95486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49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419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043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395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95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122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5376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65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20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4F446-8EAF-4456-9199-43903E1C0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0F706-56BC-46D4-9C23-AEF2EAFAD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E2BBF-B77A-4F05-822F-5346635DC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FD6-F84A-4FD3-9C81-5ABAEB445BB5}" type="datetimeFigureOut">
              <a:rPr lang="en-US" smtClean="0"/>
              <a:t>29/7/2024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20508-C451-45D1-934A-0692E6860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B9FD7-25F4-4799-A4B4-B6506515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3BA-2969-40EA-BBA9-89A6C5D3FE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3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0EC17-FDC7-49E4-AAF7-218443212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5CA24-6910-42A7-855F-536B0D9D6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0E131-03B9-473B-95F8-17FB4395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FD6-F84A-4FD3-9C81-5ABAEB445BB5}" type="datetimeFigureOut">
              <a:rPr lang="en-US" smtClean="0"/>
              <a:t>29/7/2024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80F08-D45E-495E-956C-42EEE76BB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1E926-76E1-49BA-9EF1-A85A2AE6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3BA-2969-40EA-BBA9-89A6C5D3FE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0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E7D15A-3623-4623-AEAC-DC97595E5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0B5B5-43C0-4BDD-B10B-A37FF3D60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74CE7-5DA7-4F71-B909-072B5C9FE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FD6-F84A-4FD3-9C81-5ABAEB445BB5}" type="datetimeFigureOut">
              <a:rPr lang="en-US" smtClean="0"/>
              <a:t>29/7/2024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E54D8-D481-4BC5-B2C8-93EC28864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43B5C-718E-4A79-89C8-770FAD68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3BA-2969-40EA-BBA9-89A6C5D3FE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1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5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88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0CB959-3F8B-4280-A93D-18E6E9FD2942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t>2024/7/29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805DCF-1577-42CE-B254-4FF01F8E256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193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28D90-D2EF-4B1F-B5B6-B38FD85F9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7554B-0A0E-4AB1-86C2-53757460B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55284-DFA6-4D15-861F-AA6DDDC37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FD6-F84A-4FD3-9C81-5ABAEB445BB5}" type="datetimeFigureOut">
              <a:rPr lang="en-US" smtClean="0"/>
              <a:t>29/7/2024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4D3F6-7FA7-4B8B-B2F5-55D9AE9B0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865DB-1BF6-4AC7-B2B1-9FB4E7B8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3BA-2969-40EA-BBA9-89A6C5D3FE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4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0F58-40A1-4E21-821F-B24743D1E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1114B-4594-42F6-9F06-EC35698AE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63ADE-2403-4FEB-9F5E-A69189049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FD6-F84A-4FD3-9C81-5ABAEB445BB5}" type="datetimeFigureOut">
              <a:rPr lang="en-US" smtClean="0"/>
              <a:t>29/7/2024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C0333-2675-452F-9121-6C10090B0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8171-37B2-4E82-B9B3-A78DCDD3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3BA-2969-40EA-BBA9-89A6C5D3FE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7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73627-F699-48C5-87D9-184F729B4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C795E-FD2C-4975-9940-3688A840D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2F8F9-BBE2-48C9-8D5B-B7487CB0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1C6E0-CAF2-4974-A0B7-BB8ABD1CD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FD6-F84A-4FD3-9C81-5ABAEB445BB5}" type="datetimeFigureOut">
              <a:rPr lang="en-US" smtClean="0"/>
              <a:t>29/7/2024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90106-692D-4975-9174-B3A51BF8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BF81E-2C88-4336-9D3A-2C952B7C7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3BA-2969-40EA-BBA9-89A6C5D3FE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EF38-92D7-45A5-B4C9-E3794BB1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2914E-11CB-49AB-8B90-9EED472C3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6BCBB-78B0-4417-A862-7C2C305B4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684EB4-7419-4093-BCC1-589850B2D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D2C93-CFB3-44FE-9E90-DAE60A7382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551868-3B7E-4CA9-97BF-22AE5AE3B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FD6-F84A-4FD3-9C81-5ABAEB445BB5}" type="datetimeFigureOut">
              <a:rPr lang="en-US" smtClean="0"/>
              <a:t>29/7/2024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F42AC6-0BC6-4C1E-B787-7366471E7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A77B4D-57B1-40E9-BAD5-95E87801E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3BA-2969-40EA-BBA9-89A6C5D3FE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5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34FD1-BC28-4B1D-ADE2-34FE9A84E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1F74F-1A6C-43E1-8044-95BD2BF6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FD6-F84A-4FD3-9C81-5ABAEB445BB5}" type="datetimeFigureOut">
              <a:rPr lang="en-US" smtClean="0"/>
              <a:t>29/7/2024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79BC5-D4C8-4FD8-93A1-A0E1C40C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D858C-95A3-4D9E-8C98-324A3C89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3BA-2969-40EA-BBA9-89A6C5D3FE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5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8AC42A-AF69-43DF-BA46-9D073B41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FD6-F84A-4FD3-9C81-5ABAEB445BB5}" type="datetimeFigureOut">
              <a:rPr lang="en-US" smtClean="0"/>
              <a:t>29/7/2024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92D7CD-9E76-4831-B549-6B7A9449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841D5-A22C-4BFF-93F8-0217C81DC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3BA-2969-40EA-BBA9-89A6C5D3FE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7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75AAD-9B69-412A-889B-9ED12971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B978E-3884-462D-8215-BB401A8E2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02C5C-A73F-4373-9061-483BB771D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AB931-C478-4066-B45C-B41138A1D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FD6-F84A-4FD3-9C81-5ABAEB445BB5}" type="datetimeFigureOut">
              <a:rPr lang="en-US" smtClean="0"/>
              <a:t>29/7/2024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7911A-9B12-47E7-ADEA-D1FEEFB73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A2513-29C2-48E4-A998-A39F753BB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3BA-2969-40EA-BBA9-89A6C5D3FE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7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3730-0C59-4B14-B9DF-0CE6E180F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7B0C-0975-4E0F-807B-1ACB81E93B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B71144-FA00-4068-99C5-B29036931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6C439-248D-40A6-AF1D-1AD2817D3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FD6-F84A-4FD3-9C81-5ABAEB445BB5}" type="datetimeFigureOut">
              <a:rPr lang="en-US" smtClean="0"/>
              <a:t>29/7/2024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6F507-78CE-48A0-B9AE-FBCABC38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1E7AA-2E14-484E-BEA4-D6A9E7B69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3BA-2969-40EA-BBA9-89A6C5D3FE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6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9AE89-831F-44B3-A81D-764410020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259B4-7446-4288-A09F-704681A3B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0B09F-D51C-4DE2-AF9D-D4EA0B45B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87FD6-F84A-4FD3-9C81-5ABAEB445BB5}" type="datetimeFigureOut">
              <a:rPr lang="en-US" smtClean="0"/>
              <a:t>29/7/2024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CFE61-5691-4F3E-AFAF-1C119C28B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A06E5-C704-4C8D-81F8-72B234A67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023BA-2969-40EA-BBA9-89A6C5D3FE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3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a6b9jb2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hyperlink" Target="https://www.geogebra.org/m/gm6ayha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hyperlink" Target="https://www.geogebra.org/m/bgpwnvje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eogebra.org/m/gxtnz4cu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hyperlink" Target="https://www.geogebra.org/m/gxtnz4c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eogebra.org/m/btwzyahk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hyperlink" Target="https://www.geogebra.org/classic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2FC6E0-AC2C-483E-A253-9574830DB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52082" y="1370094"/>
            <a:ext cx="86878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寻找公司总部和仓库的最佳位置</a:t>
            </a:r>
          </a:p>
        </p:txBody>
      </p:sp>
      <p:sp>
        <p:nvSpPr>
          <p:cNvPr id="9" name="Freeform 34"/>
          <p:cNvSpPr>
            <a:spLocks noEditPoints="1"/>
          </p:cNvSpPr>
          <p:nvPr/>
        </p:nvSpPr>
        <p:spPr bwMode="auto">
          <a:xfrm rot="20785645">
            <a:off x="11046132" y="1947032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1188687" y="1996920"/>
            <a:ext cx="9814623" cy="464495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451787" y="1337588"/>
            <a:ext cx="94177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1.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总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部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是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我们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公司的主要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办公室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，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会通过无线电技术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向商店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传递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信息。</a:t>
            </a:r>
          </a:p>
          <a:p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如果有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两家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商店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，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我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们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总裁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希望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确保总部与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它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们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之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间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距离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相同且最短。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运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用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数学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用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语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描述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这个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要求。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:a16="http://schemas.microsoft.com/office/drawing/2014/main" id="{D00E2763-5260-4AEE-883B-88BE36287C6C}"/>
              </a:ext>
            </a:extLst>
          </p:cNvPr>
          <p:cNvSpPr/>
          <p:nvPr/>
        </p:nvSpPr>
        <p:spPr>
          <a:xfrm>
            <a:off x="1913903" y="4734996"/>
            <a:ext cx="3336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是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中点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880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746755" y="897394"/>
            <a:ext cx="71170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2.  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下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图显示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一些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具体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情况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 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点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分别代表两家商店的位置。</a:t>
            </a:r>
            <a:endParaRPr lang="en-US" altLang="zh-CN" sz="24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在图上标记总部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的最佳位置，</a:t>
            </a:r>
            <a:endParaRPr lang="en-US" altLang="zh-CN" sz="24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并写出它们的坐标。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6D38F0-B6C9-45B3-9509-0D8852B03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755" y="2731613"/>
            <a:ext cx="5656935" cy="3396686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C2B502D2-51B2-4999-A55A-2E196FA3FE8E}"/>
              </a:ext>
            </a:extLst>
          </p:cNvPr>
          <p:cNvSpPr/>
          <p:nvPr/>
        </p:nvSpPr>
        <p:spPr>
          <a:xfrm>
            <a:off x="4005726" y="4115712"/>
            <a:ext cx="540000" cy="540000"/>
          </a:xfrm>
          <a:prstGeom prst="mathMultiply">
            <a:avLst>
              <a:gd name="adj1" fmla="val 8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1F83CE-B372-407D-8EB0-25BE87A0A457}"/>
              </a:ext>
            </a:extLst>
          </p:cNvPr>
          <p:cNvSpPr/>
          <p:nvPr/>
        </p:nvSpPr>
        <p:spPr>
          <a:xfrm>
            <a:off x="4302377" y="3497210"/>
            <a:ext cx="5456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i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DFE1AC-7B8D-4EFA-BEA2-495D49F264F6}"/>
              </a:ext>
            </a:extLst>
          </p:cNvPr>
          <p:cNvSpPr/>
          <p:nvPr/>
        </p:nvSpPr>
        <p:spPr>
          <a:xfrm>
            <a:off x="7837073" y="3947826"/>
            <a:ext cx="34269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i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( 3 , 2 )</a:t>
            </a:r>
          </a:p>
        </p:txBody>
      </p:sp>
    </p:spTree>
    <p:extLst>
      <p:ext uri="{BB962C8B-B14F-4D97-AF65-F5344CB8AC3E}">
        <p14:creationId xmlns:p14="http://schemas.microsoft.com/office/powerpoint/2010/main" val="7714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25EC99-DBE0-4ADE-B630-117BC04C3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755" y="2729898"/>
            <a:ext cx="5407674" cy="3398400"/>
          </a:xfrm>
          <a:prstGeom prst="rect">
            <a:avLst/>
          </a:prstGeom>
        </p:spPr>
      </p:pic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746755" y="897394"/>
            <a:ext cx="71170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2.  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下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图显示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一些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具体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情况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 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点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分别代表两家商店的位置。</a:t>
            </a:r>
            <a:endParaRPr lang="en-US" altLang="zh-CN" sz="24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在图上标记总部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的最佳位置，</a:t>
            </a:r>
            <a:endParaRPr lang="en-US" altLang="zh-CN" sz="24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并写出它们的坐标。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C2B502D2-51B2-4999-A55A-2E196FA3FE8E}"/>
              </a:ext>
            </a:extLst>
          </p:cNvPr>
          <p:cNvSpPr/>
          <p:nvPr/>
        </p:nvSpPr>
        <p:spPr>
          <a:xfrm>
            <a:off x="4551407" y="4056720"/>
            <a:ext cx="540000" cy="540000"/>
          </a:xfrm>
          <a:prstGeom prst="mathMultiply">
            <a:avLst>
              <a:gd name="adj1" fmla="val 8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1F83CE-B372-407D-8EB0-25BE87A0A457}"/>
              </a:ext>
            </a:extLst>
          </p:cNvPr>
          <p:cNvSpPr/>
          <p:nvPr/>
        </p:nvSpPr>
        <p:spPr>
          <a:xfrm>
            <a:off x="5010286" y="3526706"/>
            <a:ext cx="5456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i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DFE1AC-7B8D-4EFA-BEA2-495D49F264F6}"/>
              </a:ext>
            </a:extLst>
          </p:cNvPr>
          <p:cNvSpPr/>
          <p:nvPr/>
        </p:nvSpPr>
        <p:spPr>
          <a:xfrm>
            <a:off x="7837073" y="3947826"/>
            <a:ext cx="34269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i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( 4 , 2 )</a:t>
            </a:r>
          </a:p>
        </p:txBody>
      </p:sp>
    </p:spTree>
    <p:extLst>
      <p:ext uri="{BB962C8B-B14F-4D97-AF65-F5344CB8AC3E}">
        <p14:creationId xmlns:p14="http://schemas.microsoft.com/office/powerpoint/2010/main" val="28335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2C5CA1-9EE2-4814-80C2-5F0AA47E9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755" y="2729898"/>
            <a:ext cx="5249767" cy="3398400"/>
          </a:xfrm>
          <a:prstGeom prst="rect">
            <a:avLst/>
          </a:prstGeom>
        </p:spPr>
      </p:pic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746755" y="897394"/>
            <a:ext cx="71170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2.  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下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图显示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一些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具体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情况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 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点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分别代表两家商店的位置。</a:t>
            </a:r>
            <a:endParaRPr lang="en-US" altLang="zh-CN" sz="24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在图上标记总部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的最佳位置，</a:t>
            </a:r>
            <a:endParaRPr lang="en-US" altLang="zh-CN" sz="24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并写出它们的坐标。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C2B502D2-51B2-4999-A55A-2E196FA3FE8E}"/>
              </a:ext>
            </a:extLst>
          </p:cNvPr>
          <p:cNvSpPr/>
          <p:nvPr/>
        </p:nvSpPr>
        <p:spPr>
          <a:xfrm>
            <a:off x="3784497" y="4115712"/>
            <a:ext cx="540000" cy="540000"/>
          </a:xfrm>
          <a:prstGeom prst="mathMultiply">
            <a:avLst>
              <a:gd name="adj1" fmla="val 8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1F83CE-B372-407D-8EB0-25BE87A0A457}"/>
              </a:ext>
            </a:extLst>
          </p:cNvPr>
          <p:cNvSpPr/>
          <p:nvPr/>
        </p:nvSpPr>
        <p:spPr>
          <a:xfrm>
            <a:off x="4243376" y="3585698"/>
            <a:ext cx="5456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i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DFE1AC-7B8D-4EFA-BEA2-495D49F264F6}"/>
              </a:ext>
            </a:extLst>
          </p:cNvPr>
          <p:cNvSpPr/>
          <p:nvPr/>
        </p:nvSpPr>
        <p:spPr>
          <a:xfrm>
            <a:off x="7837073" y="3947826"/>
            <a:ext cx="34269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i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( 3 , 2 )</a:t>
            </a:r>
          </a:p>
        </p:txBody>
      </p:sp>
    </p:spTree>
    <p:extLst>
      <p:ext uri="{BB962C8B-B14F-4D97-AF65-F5344CB8AC3E}">
        <p14:creationId xmlns:p14="http://schemas.microsoft.com/office/powerpoint/2010/main" val="21843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2178056" y="1327719"/>
            <a:ext cx="8507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3. 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现实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中，商店的位置在不同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区域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可能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会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有所不同。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设两家商店的坐标分别为              和              。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写出一个寻找总部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最佳位置的模型。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403DDE9-8636-4881-967D-87B17CCD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312063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0010846-DD12-4502-AA13-48934DB3AE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965975"/>
              </p:ext>
            </p:extLst>
          </p:nvPr>
        </p:nvGraphicFramePr>
        <p:xfrm>
          <a:off x="6197926" y="1651470"/>
          <a:ext cx="1102499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457200" imgH="228600" progId="Equation.DSMT4">
                  <p:embed/>
                </p:oleObj>
              </mc:Choice>
              <mc:Fallback>
                <p:oleObj name="Equation" r:id="rId4" imgW="4572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926" y="1651470"/>
                        <a:ext cx="1102499" cy="54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4EDF6B78-A233-41F9-8D05-0AB7A517C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31F300F-8EA9-4513-8B48-E273F830B4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15842"/>
              </p:ext>
            </p:extLst>
          </p:nvPr>
        </p:nvGraphicFramePr>
        <p:xfrm>
          <a:off x="7731758" y="1657654"/>
          <a:ext cx="1147500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482391" imgH="228501" progId="Equation.DSMT4">
                  <p:embed/>
                </p:oleObj>
              </mc:Choice>
              <mc:Fallback>
                <p:oleObj name="Equation" r:id="rId6" imgW="482391" imgH="22850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758" y="1657654"/>
                        <a:ext cx="1147500" cy="5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8F42529F-CF65-4799-9390-81879233D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6A75151-4F75-4A7E-80D1-CFA94E5658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070913"/>
              </p:ext>
            </p:extLst>
          </p:nvPr>
        </p:nvGraphicFramePr>
        <p:xfrm>
          <a:off x="4032019" y="3429000"/>
          <a:ext cx="4127961" cy="1200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8" imgW="1333500" imgH="393700" progId="Equation.DSMT4">
                  <p:embed/>
                </p:oleObj>
              </mc:Choice>
              <mc:Fallback>
                <p:oleObj name="Equation" r:id="rId8" imgW="13335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019" y="3429000"/>
                        <a:ext cx="4127961" cy="12003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58">
            <a:extLst>
              <a:ext uri="{FF2B5EF4-FFF2-40B4-BE49-F238E27FC236}">
                <a16:creationId xmlns:a16="http://schemas.microsoft.com/office/drawing/2014/main" id="{E6F513DB-B23D-4C24-8D12-EF57C58CBC05}"/>
              </a:ext>
            </a:extLst>
          </p:cNvPr>
          <p:cNvSpPr/>
          <p:nvPr/>
        </p:nvSpPr>
        <p:spPr>
          <a:xfrm>
            <a:off x="2668260" y="3198167"/>
            <a:ext cx="1363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答案：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074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2394094" y="495931"/>
            <a:ext cx="7392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4.  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在下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图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中，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分别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代表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两家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商店的位置。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403DDE9-8636-4881-967D-87B17CCD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312063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DF6B78-A233-41F9-8D05-0AB7A517C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F42529F-CF65-4799-9390-81879233D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304F99-5612-4D63-B447-075C269B6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078" y="1088122"/>
            <a:ext cx="8392696" cy="4429743"/>
          </a:xfrm>
          <a:prstGeom prst="rect">
            <a:avLst/>
          </a:prstGeom>
        </p:spPr>
      </p:pic>
      <p:sp>
        <p:nvSpPr>
          <p:cNvPr id="13" name="矩形 58">
            <a:extLst>
              <a:ext uri="{FF2B5EF4-FFF2-40B4-BE49-F238E27FC236}">
                <a16:creationId xmlns:a16="http://schemas.microsoft.com/office/drawing/2014/main" id="{85BE8507-5068-4758-AD89-017A6A248DFF}"/>
              </a:ext>
            </a:extLst>
          </p:cNvPr>
          <p:cNvSpPr/>
          <p:nvPr/>
        </p:nvSpPr>
        <p:spPr>
          <a:xfrm>
            <a:off x="1351737" y="5666835"/>
            <a:ext cx="9477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arenBoth"/>
            </a:pP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运用问题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3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中的模型，求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总部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坐标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并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图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上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标记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它的位置。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457200" indent="-457200">
              <a:buAutoNum type="alphaLcParenBoth"/>
            </a:pP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计算从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们总部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到每家商店的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距离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（最接近的 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0.01 km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）。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993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403DDE9-8636-4881-967D-87B17CCD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312063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DF6B78-A233-41F9-8D05-0AB7A517C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F42529F-CF65-4799-9390-81879233D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304F99-5612-4D63-B447-075C269B6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598" y="407572"/>
            <a:ext cx="8392696" cy="4429743"/>
          </a:xfrm>
          <a:prstGeom prst="rect">
            <a:avLst/>
          </a:prstGeom>
        </p:spPr>
      </p:pic>
      <p:sp>
        <p:nvSpPr>
          <p:cNvPr id="13" name="矩形 58">
            <a:extLst>
              <a:ext uri="{FF2B5EF4-FFF2-40B4-BE49-F238E27FC236}">
                <a16:creationId xmlns:a16="http://schemas.microsoft.com/office/drawing/2014/main" id="{85BE8507-5068-4758-AD89-017A6A248DFF}"/>
              </a:ext>
            </a:extLst>
          </p:cNvPr>
          <p:cNvSpPr/>
          <p:nvPr/>
        </p:nvSpPr>
        <p:spPr>
          <a:xfrm>
            <a:off x="1451787" y="5126010"/>
            <a:ext cx="35187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arenBoth"/>
            </a:pP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运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用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问题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3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中的模型，求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总部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坐标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并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图上标记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它的位置。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" name="矩形 58">
            <a:extLst>
              <a:ext uri="{FF2B5EF4-FFF2-40B4-BE49-F238E27FC236}">
                <a16:creationId xmlns:a16="http://schemas.microsoft.com/office/drawing/2014/main" id="{5401138E-51BB-4405-9178-A83D79C8F2C2}"/>
              </a:ext>
            </a:extLst>
          </p:cNvPr>
          <p:cNvSpPr/>
          <p:nvPr/>
        </p:nvSpPr>
        <p:spPr>
          <a:xfrm>
            <a:off x="5405066" y="5126010"/>
            <a:ext cx="1363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答案：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5C04C-8A25-42F7-A54B-91C46AE68E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23"/>
          <a:stretch/>
        </p:blipFill>
        <p:spPr>
          <a:xfrm>
            <a:off x="6640891" y="5126010"/>
            <a:ext cx="3203795" cy="1500558"/>
          </a:xfrm>
          <a:prstGeom prst="rect">
            <a:avLst/>
          </a:prstGeom>
        </p:spPr>
      </p:pic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6ADCA56C-C2EF-43B0-BE7B-DB61326504A8}"/>
              </a:ext>
            </a:extLst>
          </p:cNvPr>
          <p:cNvSpPr/>
          <p:nvPr/>
        </p:nvSpPr>
        <p:spPr>
          <a:xfrm>
            <a:off x="5316578" y="2080353"/>
            <a:ext cx="540000" cy="540000"/>
          </a:xfrm>
          <a:prstGeom prst="mathMultiply">
            <a:avLst>
              <a:gd name="adj1" fmla="val 8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14809B-3ACA-4469-88B7-09FCA1AF2362}"/>
              </a:ext>
            </a:extLst>
          </p:cNvPr>
          <p:cNvSpPr/>
          <p:nvPr/>
        </p:nvSpPr>
        <p:spPr>
          <a:xfrm>
            <a:off x="5775457" y="1550339"/>
            <a:ext cx="5456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i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91646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403DDE9-8636-4881-967D-87B17CCD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312063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DF6B78-A233-41F9-8D05-0AB7A517C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F42529F-CF65-4799-9390-81879233D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304F99-5612-4D63-B447-075C269B6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598" y="407572"/>
            <a:ext cx="8392696" cy="4429743"/>
          </a:xfrm>
          <a:prstGeom prst="rect">
            <a:avLst/>
          </a:prstGeom>
        </p:spPr>
      </p:pic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6ADCA56C-C2EF-43B0-BE7B-DB61326504A8}"/>
              </a:ext>
            </a:extLst>
          </p:cNvPr>
          <p:cNvSpPr/>
          <p:nvPr/>
        </p:nvSpPr>
        <p:spPr>
          <a:xfrm>
            <a:off x="5316578" y="2080353"/>
            <a:ext cx="540000" cy="540000"/>
          </a:xfrm>
          <a:prstGeom prst="mathMultiply">
            <a:avLst>
              <a:gd name="adj1" fmla="val 8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14809B-3ACA-4469-88B7-09FCA1AF2362}"/>
              </a:ext>
            </a:extLst>
          </p:cNvPr>
          <p:cNvSpPr/>
          <p:nvPr/>
        </p:nvSpPr>
        <p:spPr>
          <a:xfrm>
            <a:off x="5775457" y="1550339"/>
            <a:ext cx="5456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i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9" name="矩形 58">
            <a:extLst>
              <a:ext uri="{FF2B5EF4-FFF2-40B4-BE49-F238E27FC236}">
                <a16:creationId xmlns:a16="http://schemas.microsoft.com/office/drawing/2014/main" id="{DCD0922C-EC1E-46E2-AA1E-0B5F923E8AA3}"/>
              </a:ext>
            </a:extLst>
          </p:cNvPr>
          <p:cNvSpPr/>
          <p:nvPr/>
        </p:nvSpPr>
        <p:spPr>
          <a:xfrm>
            <a:off x="1451787" y="5153141"/>
            <a:ext cx="33662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(b)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计算从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们总部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到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每家商店的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距离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（最接近的 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0.01 km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）。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952C6D-2B28-4864-B05D-A10CCC96B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739" y="4934366"/>
            <a:ext cx="2325519" cy="1898516"/>
          </a:xfrm>
          <a:prstGeom prst="rect">
            <a:avLst/>
          </a:prstGeom>
        </p:spPr>
      </p:pic>
      <p:sp>
        <p:nvSpPr>
          <p:cNvPr id="20" name="矩形 58">
            <a:extLst>
              <a:ext uri="{FF2B5EF4-FFF2-40B4-BE49-F238E27FC236}">
                <a16:creationId xmlns:a16="http://schemas.microsoft.com/office/drawing/2014/main" id="{0B8FCF03-FCB7-46C6-BE28-FFE46C4EF3A0}"/>
              </a:ext>
            </a:extLst>
          </p:cNvPr>
          <p:cNvSpPr/>
          <p:nvPr/>
        </p:nvSpPr>
        <p:spPr>
          <a:xfrm>
            <a:off x="5405066" y="5126010"/>
            <a:ext cx="1363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答案：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894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E06A83B1-6901-4F9E-A099-28618D42EF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5"/>
          <a:stretch/>
        </p:blipFill>
        <p:spPr>
          <a:xfrm>
            <a:off x="4174122" y="3413872"/>
            <a:ext cx="3424640" cy="1289019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3791744" y="2060848"/>
            <a:ext cx="4233329" cy="3227560"/>
          </a:xfrm>
          <a:custGeom>
            <a:avLst/>
            <a:gdLst>
              <a:gd name="connsiteX0" fmla="*/ 692107 w 4233329"/>
              <a:gd name="connsiteY0" fmla="*/ 230189 h 3227560"/>
              <a:gd name="connsiteX1" fmla="*/ 606311 w 4233329"/>
              <a:gd name="connsiteY1" fmla="*/ 232933 h 3227560"/>
              <a:gd name="connsiteX2" fmla="*/ 330515 w 4233329"/>
              <a:gd name="connsiteY2" fmla="*/ 632928 h 3227560"/>
              <a:gd name="connsiteX3" fmla="*/ 403145 w 4233329"/>
              <a:gd name="connsiteY3" fmla="*/ 2772901 h 3227560"/>
              <a:gd name="connsiteX4" fmla="*/ 1440706 w 4233329"/>
              <a:gd name="connsiteY4" fmla="*/ 2952899 h 3227560"/>
              <a:gd name="connsiteX5" fmla="*/ 3703068 w 4233329"/>
              <a:gd name="connsiteY5" fmla="*/ 2920902 h 3227560"/>
              <a:gd name="connsiteX6" fmla="*/ 3906009 w 4233329"/>
              <a:gd name="connsiteY6" fmla="*/ 1782913 h 3227560"/>
              <a:gd name="connsiteX7" fmla="*/ 3775220 w 4233329"/>
              <a:gd name="connsiteY7" fmla="*/ 332932 h 3227560"/>
              <a:gd name="connsiteX8" fmla="*/ 1824604 w 4233329"/>
              <a:gd name="connsiteY8" fmla="*/ 262933 h 3227560"/>
              <a:gd name="connsiteX9" fmla="*/ 692107 w 4233329"/>
              <a:gd name="connsiteY9" fmla="*/ 230189 h 3227560"/>
              <a:gd name="connsiteX10" fmla="*/ 442503 w 4233329"/>
              <a:gd name="connsiteY10" fmla="*/ 300 h 3227560"/>
              <a:gd name="connsiteX11" fmla="*/ 1773431 w 4233329"/>
              <a:gd name="connsiteY11" fmla="*/ 38781 h 3227560"/>
              <a:gd name="connsiteX12" fmla="*/ 4065824 w 4233329"/>
              <a:gd name="connsiteY12" fmla="*/ 121045 h 3227560"/>
              <a:gd name="connsiteX13" fmla="*/ 4219530 w 4233329"/>
              <a:gd name="connsiteY13" fmla="*/ 1825085 h 3227560"/>
              <a:gd name="connsiteX14" fmla="*/ 3981031 w 4233329"/>
              <a:gd name="connsiteY14" fmla="*/ 3162467 h 3227560"/>
              <a:gd name="connsiteX15" fmla="*/ 1322268 w 4233329"/>
              <a:gd name="connsiteY15" fmla="*/ 3200070 h 3227560"/>
              <a:gd name="connsiteX16" fmla="*/ 102910 w 4233329"/>
              <a:gd name="connsiteY16" fmla="*/ 2988535 h 3227560"/>
              <a:gd name="connsiteX17" fmla="*/ 17555 w 4233329"/>
              <a:gd name="connsiteY17" fmla="*/ 473605 h 3227560"/>
              <a:gd name="connsiteX18" fmla="*/ 341674 w 4233329"/>
              <a:gd name="connsiteY18" fmla="*/ 3525 h 3227560"/>
              <a:gd name="connsiteX19" fmla="*/ 442503 w 4233329"/>
              <a:gd name="connsiteY19" fmla="*/ 300 h 322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33329" h="3227560">
                <a:moveTo>
                  <a:pt x="692107" y="230189"/>
                </a:moveTo>
                <a:cubicBezTo>
                  <a:pt x="659083" y="230589"/>
                  <a:pt x="630305" y="231475"/>
                  <a:pt x="606311" y="232933"/>
                </a:cubicBezTo>
                <a:cubicBezTo>
                  <a:pt x="414362" y="244600"/>
                  <a:pt x="374752" y="437931"/>
                  <a:pt x="330515" y="632928"/>
                </a:cubicBezTo>
                <a:cubicBezTo>
                  <a:pt x="296654" y="1056256"/>
                  <a:pt x="320155" y="2603079"/>
                  <a:pt x="403145" y="2772901"/>
                </a:cubicBezTo>
                <a:cubicBezTo>
                  <a:pt x="486134" y="2942724"/>
                  <a:pt x="890719" y="2928232"/>
                  <a:pt x="1440706" y="2952899"/>
                </a:cubicBezTo>
                <a:cubicBezTo>
                  <a:pt x="1990693" y="2977566"/>
                  <a:pt x="3547289" y="3001102"/>
                  <a:pt x="3703068" y="2920902"/>
                </a:cubicBezTo>
                <a:cubicBezTo>
                  <a:pt x="3858848" y="2840703"/>
                  <a:pt x="3893984" y="2214242"/>
                  <a:pt x="3906009" y="1782913"/>
                </a:cubicBezTo>
                <a:cubicBezTo>
                  <a:pt x="3918035" y="1351585"/>
                  <a:pt x="3956302" y="484220"/>
                  <a:pt x="3775220" y="332932"/>
                </a:cubicBezTo>
                <a:cubicBezTo>
                  <a:pt x="3594137" y="181645"/>
                  <a:pt x="2352755" y="279599"/>
                  <a:pt x="1824604" y="262933"/>
                </a:cubicBezTo>
                <a:cubicBezTo>
                  <a:pt x="1362472" y="248350"/>
                  <a:pt x="923276" y="227386"/>
                  <a:pt x="692107" y="230189"/>
                </a:cubicBezTo>
                <a:close/>
                <a:moveTo>
                  <a:pt x="442503" y="300"/>
                </a:moveTo>
                <a:cubicBezTo>
                  <a:pt x="714176" y="-2994"/>
                  <a:pt x="1230326" y="21643"/>
                  <a:pt x="1773431" y="38781"/>
                </a:cubicBezTo>
                <a:cubicBezTo>
                  <a:pt x="2394122" y="58367"/>
                  <a:pt x="3853013" y="-56751"/>
                  <a:pt x="4065824" y="121045"/>
                </a:cubicBezTo>
                <a:cubicBezTo>
                  <a:pt x="4278635" y="298840"/>
                  <a:pt x="4233662" y="1318182"/>
                  <a:pt x="4219530" y="1825085"/>
                </a:cubicBezTo>
                <a:cubicBezTo>
                  <a:pt x="4205397" y="2331989"/>
                  <a:pt x="4164105" y="3068215"/>
                  <a:pt x="3981031" y="3162467"/>
                </a:cubicBezTo>
                <a:cubicBezTo>
                  <a:pt x="3797956" y="3256719"/>
                  <a:pt x="1968621" y="3229059"/>
                  <a:pt x="1322268" y="3200070"/>
                </a:cubicBezTo>
                <a:cubicBezTo>
                  <a:pt x="675915" y="3171082"/>
                  <a:pt x="200440" y="3188112"/>
                  <a:pt x="102910" y="2988535"/>
                </a:cubicBezTo>
                <a:cubicBezTo>
                  <a:pt x="5380" y="2788957"/>
                  <a:pt x="-22240" y="971107"/>
                  <a:pt x="17555" y="473605"/>
                </a:cubicBezTo>
                <a:cubicBezTo>
                  <a:pt x="69542" y="244441"/>
                  <a:pt x="116093" y="17235"/>
                  <a:pt x="341674" y="3525"/>
                </a:cubicBezTo>
                <a:cubicBezTo>
                  <a:pt x="369872" y="1811"/>
                  <a:pt x="403693" y="770"/>
                  <a:pt x="442503" y="300"/>
                </a:cubicBezTo>
                <a:close/>
              </a:path>
            </a:pathLst>
          </a:custGeom>
          <a:solidFill>
            <a:schemeClr val="bg1"/>
          </a:solidFill>
          <a:ln w="28575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4931100" y="5276216"/>
            <a:ext cx="1920382" cy="472541"/>
          </a:xfrm>
          <a:custGeom>
            <a:avLst/>
            <a:gdLst>
              <a:gd name="connsiteX0" fmla="*/ 735217 w 1920382"/>
              <a:gd name="connsiteY0" fmla="*/ 0 h 472541"/>
              <a:gd name="connsiteX1" fmla="*/ 750207 w 1920382"/>
              <a:gd name="connsiteY1" fmla="*/ 254833 h 472541"/>
              <a:gd name="connsiteX2" fmla="*/ 120620 w 1920382"/>
              <a:gd name="connsiteY2" fmla="*/ 254833 h 472541"/>
              <a:gd name="connsiteX3" fmla="*/ 699 w 1920382"/>
              <a:gd name="connsiteY3" fmla="*/ 449705 h 472541"/>
              <a:gd name="connsiteX4" fmla="*/ 1919440 w 1920382"/>
              <a:gd name="connsiteY4" fmla="*/ 464695 h 472541"/>
              <a:gd name="connsiteX5" fmla="*/ 1844489 w 1920382"/>
              <a:gd name="connsiteY5" fmla="*/ 254833 h 472541"/>
              <a:gd name="connsiteX6" fmla="*/ 1154941 w 1920382"/>
              <a:gd name="connsiteY6" fmla="*/ 224852 h 472541"/>
              <a:gd name="connsiteX7" fmla="*/ 1169931 w 1920382"/>
              <a:gd name="connsiteY7" fmla="*/ 14990 h 47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0382" h="472541">
                <a:moveTo>
                  <a:pt x="735217" y="0"/>
                </a:moveTo>
                <a:lnTo>
                  <a:pt x="750207" y="254833"/>
                </a:lnTo>
                <a:cubicBezTo>
                  <a:pt x="540345" y="254833"/>
                  <a:pt x="245538" y="222354"/>
                  <a:pt x="120620" y="254833"/>
                </a:cubicBezTo>
                <a:cubicBezTo>
                  <a:pt x="-4298" y="287312"/>
                  <a:pt x="-1800" y="368508"/>
                  <a:pt x="699" y="449705"/>
                </a:cubicBezTo>
                <a:cubicBezTo>
                  <a:pt x="640279" y="454702"/>
                  <a:pt x="1609643" y="487180"/>
                  <a:pt x="1919440" y="464695"/>
                </a:cubicBezTo>
                <a:cubicBezTo>
                  <a:pt x="1894456" y="394741"/>
                  <a:pt x="1971906" y="294807"/>
                  <a:pt x="1844489" y="254833"/>
                </a:cubicBezTo>
                <a:lnTo>
                  <a:pt x="1154941" y="224852"/>
                </a:lnTo>
                <a:lnTo>
                  <a:pt x="1169931" y="1499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7622010" y="5108972"/>
            <a:ext cx="1481072" cy="458948"/>
          </a:xfrm>
          <a:custGeom>
            <a:avLst/>
            <a:gdLst>
              <a:gd name="connsiteX0" fmla="*/ 1094705 w 1094705"/>
              <a:gd name="connsiteY0" fmla="*/ 269687 h 815443"/>
              <a:gd name="connsiteX1" fmla="*/ 862885 w 1094705"/>
              <a:gd name="connsiteY1" fmla="*/ 115141 h 815443"/>
              <a:gd name="connsiteX2" fmla="*/ 746975 w 1094705"/>
              <a:gd name="connsiteY2" fmla="*/ 359839 h 815443"/>
              <a:gd name="connsiteX3" fmla="*/ 914400 w 1094705"/>
              <a:gd name="connsiteY3" fmla="*/ 308324 h 815443"/>
              <a:gd name="connsiteX4" fmla="*/ 927279 w 1094705"/>
              <a:gd name="connsiteY4" fmla="*/ 12110 h 815443"/>
              <a:gd name="connsiteX5" fmla="*/ 373488 w 1094705"/>
              <a:gd name="connsiteY5" fmla="*/ 771963 h 815443"/>
              <a:gd name="connsiteX6" fmla="*/ 0 w 1094705"/>
              <a:gd name="connsiteY6" fmla="*/ 656053 h 815443"/>
              <a:gd name="connsiteX0-1" fmla="*/ 1481072 w 1481072"/>
              <a:gd name="connsiteY0-2" fmla="*/ 553022 h 815443"/>
              <a:gd name="connsiteX1-3" fmla="*/ 862885 w 1481072"/>
              <a:gd name="connsiteY1-4" fmla="*/ 115141 h 815443"/>
              <a:gd name="connsiteX2-5" fmla="*/ 746975 w 1481072"/>
              <a:gd name="connsiteY2-6" fmla="*/ 359839 h 815443"/>
              <a:gd name="connsiteX3-7" fmla="*/ 914400 w 1481072"/>
              <a:gd name="connsiteY3-8" fmla="*/ 308324 h 815443"/>
              <a:gd name="connsiteX4-9" fmla="*/ 927279 w 1481072"/>
              <a:gd name="connsiteY4-10" fmla="*/ 12110 h 815443"/>
              <a:gd name="connsiteX5-11" fmla="*/ 373488 w 1481072"/>
              <a:gd name="connsiteY5-12" fmla="*/ 771963 h 815443"/>
              <a:gd name="connsiteX6-13" fmla="*/ 0 w 1481072"/>
              <a:gd name="connsiteY6-14" fmla="*/ 656053 h 815443"/>
              <a:gd name="connsiteX0-15" fmla="*/ 1481072 w 1481072"/>
              <a:gd name="connsiteY0-16" fmla="*/ 548904 h 811325"/>
              <a:gd name="connsiteX1-17" fmla="*/ 862885 w 1481072"/>
              <a:gd name="connsiteY1-18" fmla="*/ 111023 h 811325"/>
              <a:gd name="connsiteX2-19" fmla="*/ 746975 w 1481072"/>
              <a:gd name="connsiteY2-20" fmla="*/ 355721 h 811325"/>
              <a:gd name="connsiteX3-21" fmla="*/ 1068947 w 1481072"/>
              <a:gd name="connsiteY3-22" fmla="*/ 368600 h 811325"/>
              <a:gd name="connsiteX4-23" fmla="*/ 927279 w 1481072"/>
              <a:gd name="connsiteY4-24" fmla="*/ 7992 h 811325"/>
              <a:gd name="connsiteX5-25" fmla="*/ 373488 w 1481072"/>
              <a:gd name="connsiteY5-26" fmla="*/ 767845 h 811325"/>
              <a:gd name="connsiteX6-27" fmla="*/ 0 w 1481072"/>
              <a:gd name="connsiteY6-28" fmla="*/ 651935 h 811325"/>
              <a:gd name="connsiteX0-29" fmla="*/ 1481072 w 1481072"/>
              <a:gd name="connsiteY0-30" fmla="*/ 549065 h 811486"/>
              <a:gd name="connsiteX1-31" fmla="*/ 862885 w 1481072"/>
              <a:gd name="connsiteY1-32" fmla="*/ 111184 h 811486"/>
              <a:gd name="connsiteX2-33" fmla="*/ 862885 w 1481072"/>
              <a:gd name="connsiteY2-34" fmla="*/ 407397 h 811486"/>
              <a:gd name="connsiteX3-35" fmla="*/ 1068947 w 1481072"/>
              <a:gd name="connsiteY3-36" fmla="*/ 368761 h 811486"/>
              <a:gd name="connsiteX4-37" fmla="*/ 927279 w 1481072"/>
              <a:gd name="connsiteY4-38" fmla="*/ 8153 h 811486"/>
              <a:gd name="connsiteX5-39" fmla="*/ 373488 w 1481072"/>
              <a:gd name="connsiteY5-40" fmla="*/ 768006 h 811486"/>
              <a:gd name="connsiteX6-41" fmla="*/ 0 w 1481072"/>
              <a:gd name="connsiteY6-42" fmla="*/ 652096 h 811486"/>
              <a:gd name="connsiteX0-43" fmla="*/ 1481072 w 1481072"/>
              <a:gd name="connsiteY0-44" fmla="*/ 473324 h 730121"/>
              <a:gd name="connsiteX1-45" fmla="*/ 862885 w 1481072"/>
              <a:gd name="connsiteY1-46" fmla="*/ 35443 h 730121"/>
              <a:gd name="connsiteX2-47" fmla="*/ 862885 w 1481072"/>
              <a:gd name="connsiteY2-48" fmla="*/ 331656 h 730121"/>
              <a:gd name="connsiteX3-49" fmla="*/ 1068947 w 1481072"/>
              <a:gd name="connsiteY3-50" fmla="*/ 293020 h 730121"/>
              <a:gd name="connsiteX4-51" fmla="*/ 695459 w 1481072"/>
              <a:gd name="connsiteY4-52" fmla="*/ 9685 h 730121"/>
              <a:gd name="connsiteX5-53" fmla="*/ 373488 w 1481072"/>
              <a:gd name="connsiteY5-54" fmla="*/ 692265 h 730121"/>
              <a:gd name="connsiteX6-55" fmla="*/ 0 w 1481072"/>
              <a:gd name="connsiteY6-56" fmla="*/ 576355 h 730121"/>
              <a:gd name="connsiteX0-57" fmla="*/ 1481072 w 1481072"/>
              <a:gd name="connsiteY0-58" fmla="*/ 473324 h 730121"/>
              <a:gd name="connsiteX1-59" fmla="*/ 875764 w 1481072"/>
              <a:gd name="connsiteY1-60" fmla="*/ 164232 h 730121"/>
              <a:gd name="connsiteX2-61" fmla="*/ 862885 w 1481072"/>
              <a:gd name="connsiteY2-62" fmla="*/ 331656 h 730121"/>
              <a:gd name="connsiteX3-63" fmla="*/ 1068947 w 1481072"/>
              <a:gd name="connsiteY3-64" fmla="*/ 293020 h 730121"/>
              <a:gd name="connsiteX4-65" fmla="*/ 695459 w 1481072"/>
              <a:gd name="connsiteY4-66" fmla="*/ 9685 h 730121"/>
              <a:gd name="connsiteX5-67" fmla="*/ 373488 w 1481072"/>
              <a:gd name="connsiteY5-68" fmla="*/ 692265 h 730121"/>
              <a:gd name="connsiteX6-69" fmla="*/ 0 w 1481072"/>
              <a:gd name="connsiteY6-70" fmla="*/ 576355 h 730121"/>
              <a:gd name="connsiteX0-71" fmla="*/ 1481072 w 1481072"/>
              <a:gd name="connsiteY0-72" fmla="*/ 473324 h 730121"/>
              <a:gd name="connsiteX1-73" fmla="*/ 875764 w 1481072"/>
              <a:gd name="connsiteY1-74" fmla="*/ 164232 h 730121"/>
              <a:gd name="connsiteX2-75" fmla="*/ 862885 w 1481072"/>
              <a:gd name="connsiteY2-76" fmla="*/ 331656 h 730121"/>
              <a:gd name="connsiteX3-77" fmla="*/ 1068947 w 1481072"/>
              <a:gd name="connsiteY3-78" fmla="*/ 293020 h 730121"/>
              <a:gd name="connsiteX4-79" fmla="*/ 695459 w 1481072"/>
              <a:gd name="connsiteY4-80" fmla="*/ 9685 h 730121"/>
              <a:gd name="connsiteX5-81" fmla="*/ 373488 w 1481072"/>
              <a:gd name="connsiteY5-82" fmla="*/ 692265 h 730121"/>
              <a:gd name="connsiteX6-83" fmla="*/ 0 w 1481072"/>
              <a:gd name="connsiteY6-84" fmla="*/ 576355 h 730121"/>
              <a:gd name="connsiteX0-85" fmla="*/ 1481072 w 1481072"/>
              <a:gd name="connsiteY0-86" fmla="*/ 463654 h 720451"/>
              <a:gd name="connsiteX1-87" fmla="*/ 875764 w 1481072"/>
              <a:gd name="connsiteY1-88" fmla="*/ 154562 h 720451"/>
              <a:gd name="connsiteX2-89" fmla="*/ 862885 w 1481072"/>
              <a:gd name="connsiteY2-90" fmla="*/ 321986 h 720451"/>
              <a:gd name="connsiteX3-91" fmla="*/ 1068947 w 1481072"/>
              <a:gd name="connsiteY3-92" fmla="*/ 283350 h 720451"/>
              <a:gd name="connsiteX4-93" fmla="*/ 695459 w 1481072"/>
              <a:gd name="connsiteY4-94" fmla="*/ 15 h 720451"/>
              <a:gd name="connsiteX5-95" fmla="*/ 373488 w 1481072"/>
              <a:gd name="connsiteY5-96" fmla="*/ 682595 h 720451"/>
              <a:gd name="connsiteX6-97" fmla="*/ 0 w 1481072"/>
              <a:gd name="connsiteY6-98" fmla="*/ 566685 h 720451"/>
              <a:gd name="connsiteX0-99" fmla="*/ 1481072 w 1481072"/>
              <a:gd name="connsiteY0-100" fmla="*/ 412142 h 665201"/>
              <a:gd name="connsiteX1-101" fmla="*/ 875764 w 1481072"/>
              <a:gd name="connsiteY1-102" fmla="*/ 103050 h 665201"/>
              <a:gd name="connsiteX2-103" fmla="*/ 862885 w 1481072"/>
              <a:gd name="connsiteY2-104" fmla="*/ 270474 h 665201"/>
              <a:gd name="connsiteX3-105" fmla="*/ 1068947 w 1481072"/>
              <a:gd name="connsiteY3-106" fmla="*/ 231838 h 665201"/>
              <a:gd name="connsiteX4-107" fmla="*/ 708338 w 1481072"/>
              <a:gd name="connsiteY4-108" fmla="*/ 19 h 665201"/>
              <a:gd name="connsiteX5-109" fmla="*/ 373488 w 1481072"/>
              <a:gd name="connsiteY5-110" fmla="*/ 631083 h 665201"/>
              <a:gd name="connsiteX6-111" fmla="*/ 0 w 1481072"/>
              <a:gd name="connsiteY6-112" fmla="*/ 515173 h 665201"/>
              <a:gd name="connsiteX0-113" fmla="*/ 1481072 w 1481072"/>
              <a:gd name="connsiteY0-114" fmla="*/ 419889 h 672948"/>
              <a:gd name="connsiteX1-115" fmla="*/ 875764 w 1481072"/>
              <a:gd name="connsiteY1-116" fmla="*/ 110797 h 672948"/>
              <a:gd name="connsiteX2-117" fmla="*/ 862885 w 1481072"/>
              <a:gd name="connsiteY2-118" fmla="*/ 278221 h 672948"/>
              <a:gd name="connsiteX3-119" fmla="*/ 1068947 w 1481072"/>
              <a:gd name="connsiteY3-120" fmla="*/ 239585 h 672948"/>
              <a:gd name="connsiteX4-121" fmla="*/ 708338 w 1481072"/>
              <a:gd name="connsiteY4-122" fmla="*/ 7766 h 672948"/>
              <a:gd name="connsiteX5-123" fmla="*/ 373488 w 1481072"/>
              <a:gd name="connsiteY5-124" fmla="*/ 638830 h 672948"/>
              <a:gd name="connsiteX6-125" fmla="*/ 0 w 1481072"/>
              <a:gd name="connsiteY6-126" fmla="*/ 522920 h 672948"/>
              <a:gd name="connsiteX0-127" fmla="*/ 1481072 w 1481072"/>
              <a:gd name="connsiteY0-128" fmla="*/ 421560 h 674619"/>
              <a:gd name="connsiteX1-129" fmla="*/ 875764 w 1481072"/>
              <a:gd name="connsiteY1-130" fmla="*/ 112468 h 674619"/>
              <a:gd name="connsiteX2-131" fmla="*/ 948947 w 1481072"/>
              <a:gd name="connsiteY2-132" fmla="*/ 591864 h 674619"/>
              <a:gd name="connsiteX3-133" fmla="*/ 1068947 w 1481072"/>
              <a:gd name="connsiteY3-134" fmla="*/ 241256 h 674619"/>
              <a:gd name="connsiteX4-135" fmla="*/ 708338 w 1481072"/>
              <a:gd name="connsiteY4-136" fmla="*/ 9437 h 674619"/>
              <a:gd name="connsiteX5-137" fmla="*/ 373488 w 1481072"/>
              <a:gd name="connsiteY5-138" fmla="*/ 640501 h 674619"/>
              <a:gd name="connsiteX6-139" fmla="*/ 0 w 1481072"/>
              <a:gd name="connsiteY6-140" fmla="*/ 524591 h 674619"/>
              <a:gd name="connsiteX0-141" fmla="*/ 1481072 w 1481072"/>
              <a:gd name="connsiteY0-142" fmla="*/ 311304 h 549690"/>
              <a:gd name="connsiteX1-143" fmla="*/ 875764 w 1481072"/>
              <a:gd name="connsiteY1-144" fmla="*/ 2212 h 549690"/>
              <a:gd name="connsiteX2-145" fmla="*/ 948947 w 1481072"/>
              <a:gd name="connsiteY2-146" fmla="*/ 481608 h 549690"/>
              <a:gd name="connsiteX3-147" fmla="*/ 1068947 w 1481072"/>
              <a:gd name="connsiteY3-148" fmla="*/ 131000 h 549690"/>
              <a:gd name="connsiteX4-149" fmla="*/ 708338 w 1481072"/>
              <a:gd name="connsiteY4-150" fmla="*/ 103577 h 549690"/>
              <a:gd name="connsiteX5-151" fmla="*/ 373488 w 1481072"/>
              <a:gd name="connsiteY5-152" fmla="*/ 530245 h 549690"/>
              <a:gd name="connsiteX6-153" fmla="*/ 0 w 1481072"/>
              <a:gd name="connsiteY6-154" fmla="*/ 414335 h 549690"/>
              <a:gd name="connsiteX0-155" fmla="*/ 1481072 w 1481072"/>
              <a:gd name="connsiteY0-156" fmla="*/ 311304 h 549690"/>
              <a:gd name="connsiteX1-157" fmla="*/ 875764 w 1481072"/>
              <a:gd name="connsiteY1-158" fmla="*/ 2212 h 549690"/>
              <a:gd name="connsiteX2-159" fmla="*/ 948947 w 1481072"/>
              <a:gd name="connsiteY2-160" fmla="*/ 481608 h 549690"/>
              <a:gd name="connsiteX3-161" fmla="*/ 1047432 w 1481072"/>
              <a:gd name="connsiteY3-162" fmla="*/ 297743 h 549690"/>
              <a:gd name="connsiteX4-163" fmla="*/ 708338 w 1481072"/>
              <a:gd name="connsiteY4-164" fmla="*/ 103577 h 549690"/>
              <a:gd name="connsiteX5-165" fmla="*/ 373488 w 1481072"/>
              <a:gd name="connsiteY5-166" fmla="*/ 530245 h 549690"/>
              <a:gd name="connsiteX6-167" fmla="*/ 0 w 1481072"/>
              <a:gd name="connsiteY6-168" fmla="*/ 414335 h 549690"/>
              <a:gd name="connsiteX0-169" fmla="*/ 1481072 w 1481072"/>
              <a:gd name="connsiteY0-170" fmla="*/ 310706 h 549092"/>
              <a:gd name="connsiteX1-171" fmla="*/ 875764 w 1481072"/>
              <a:gd name="connsiteY1-172" fmla="*/ 1614 h 549092"/>
              <a:gd name="connsiteX2-173" fmla="*/ 895158 w 1481072"/>
              <a:gd name="connsiteY2-174" fmla="*/ 454116 h 549092"/>
              <a:gd name="connsiteX3-175" fmla="*/ 1047432 w 1481072"/>
              <a:gd name="connsiteY3-176" fmla="*/ 297145 h 549092"/>
              <a:gd name="connsiteX4-177" fmla="*/ 708338 w 1481072"/>
              <a:gd name="connsiteY4-178" fmla="*/ 102979 h 549092"/>
              <a:gd name="connsiteX5-179" fmla="*/ 373488 w 1481072"/>
              <a:gd name="connsiteY5-180" fmla="*/ 529647 h 549092"/>
              <a:gd name="connsiteX6-181" fmla="*/ 0 w 1481072"/>
              <a:gd name="connsiteY6-182" fmla="*/ 413737 h 549092"/>
              <a:gd name="connsiteX0-183" fmla="*/ 1481072 w 1481072"/>
              <a:gd name="connsiteY0-184" fmla="*/ 310706 h 549092"/>
              <a:gd name="connsiteX1-185" fmla="*/ 875764 w 1481072"/>
              <a:gd name="connsiteY1-186" fmla="*/ 1614 h 549092"/>
              <a:gd name="connsiteX2-187" fmla="*/ 895158 w 1481072"/>
              <a:gd name="connsiteY2-188" fmla="*/ 454116 h 549092"/>
              <a:gd name="connsiteX3-189" fmla="*/ 1047432 w 1481072"/>
              <a:gd name="connsiteY3-190" fmla="*/ 297145 h 549092"/>
              <a:gd name="connsiteX4-191" fmla="*/ 708338 w 1481072"/>
              <a:gd name="connsiteY4-192" fmla="*/ 102979 h 549092"/>
              <a:gd name="connsiteX5-193" fmla="*/ 373488 w 1481072"/>
              <a:gd name="connsiteY5-194" fmla="*/ 529647 h 549092"/>
              <a:gd name="connsiteX6-195" fmla="*/ 0 w 1481072"/>
              <a:gd name="connsiteY6-196" fmla="*/ 413737 h 549092"/>
              <a:gd name="connsiteX0-197" fmla="*/ 1481072 w 1481072"/>
              <a:gd name="connsiteY0-198" fmla="*/ 310706 h 539006"/>
              <a:gd name="connsiteX1-199" fmla="*/ 875764 w 1481072"/>
              <a:gd name="connsiteY1-200" fmla="*/ 1614 h 539006"/>
              <a:gd name="connsiteX2-201" fmla="*/ 895158 w 1481072"/>
              <a:gd name="connsiteY2-202" fmla="*/ 454116 h 539006"/>
              <a:gd name="connsiteX3-203" fmla="*/ 1047432 w 1481072"/>
              <a:gd name="connsiteY3-204" fmla="*/ 297145 h 539006"/>
              <a:gd name="connsiteX4-205" fmla="*/ 686823 w 1481072"/>
              <a:gd name="connsiteY4-206" fmla="*/ 248207 h 539006"/>
              <a:gd name="connsiteX5-207" fmla="*/ 373488 w 1481072"/>
              <a:gd name="connsiteY5-208" fmla="*/ 529647 h 539006"/>
              <a:gd name="connsiteX6-209" fmla="*/ 0 w 1481072"/>
              <a:gd name="connsiteY6-210" fmla="*/ 413737 h 539006"/>
              <a:gd name="connsiteX0-211" fmla="*/ 1481072 w 1481072"/>
              <a:gd name="connsiteY0-212" fmla="*/ 230720 h 459020"/>
              <a:gd name="connsiteX1-213" fmla="*/ 999477 w 1481072"/>
              <a:gd name="connsiteY1-214" fmla="*/ 2310 h 459020"/>
              <a:gd name="connsiteX2-215" fmla="*/ 895158 w 1481072"/>
              <a:gd name="connsiteY2-216" fmla="*/ 374130 h 459020"/>
              <a:gd name="connsiteX3-217" fmla="*/ 1047432 w 1481072"/>
              <a:gd name="connsiteY3-218" fmla="*/ 217159 h 459020"/>
              <a:gd name="connsiteX4-219" fmla="*/ 686823 w 1481072"/>
              <a:gd name="connsiteY4-220" fmla="*/ 168221 h 459020"/>
              <a:gd name="connsiteX5-221" fmla="*/ 373488 w 1481072"/>
              <a:gd name="connsiteY5-222" fmla="*/ 449661 h 459020"/>
              <a:gd name="connsiteX6-223" fmla="*/ 0 w 1481072"/>
              <a:gd name="connsiteY6-224" fmla="*/ 333751 h 459020"/>
              <a:gd name="connsiteX0-225" fmla="*/ 1481072 w 1481072"/>
              <a:gd name="connsiteY0-226" fmla="*/ 230768 h 459068"/>
              <a:gd name="connsiteX1-227" fmla="*/ 999477 w 1481072"/>
              <a:gd name="connsiteY1-228" fmla="*/ 2358 h 459068"/>
              <a:gd name="connsiteX2-229" fmla="*/ 895158 w 1481072"/>
              <a:gd name="connsiteY2-230" fmla="*/ 374178 h 459068"/>
              <a:gd name="connsiteX3-231" fmla="*/ 1047432 w 1481072"/>
              <a:gd name="connsiteY3-232" fmla="*/ 217207 h 459068"/>
              <a:gd name="connsiteX4-233" fmla="*/ 686823 w 1481072"/>
              <a:gd name="connsiteY4-234" fmla="*/ 168269 h 459068"/>
              <a:gd name="connsiteX5-235" fmla="*/ 373488 w 1481072"/>
              <a:gd name="connsiteY5-236" fmla="*/ 449709 h 459068"/>
              <a:gd name="connsiteX6-237" fmla="*/ 0 w 1481072"/>
              <a:gd name="connsiteY6-238" fmla="*/ 333799 h 459068"/>
              <a:gd name="connsiteX0-239" fmla="*/ 1481072 w 1481072"/>
              <a:gd name="connsiteY0-240" fmla="*/ 230768 h 459068"/>
              <a:gd name="connsiteX1-241" fmla="*/ 999477 w 1481072"/>
              <a:gd name="connsiteY1-242" fmla="*/ 2358 h 459068"/>
              <a:gd name="connsiteX2-243" fmla="*/ 895158 w 1481072"/>
              <a:gd name="connsiteY2-244" fmla="*/ 374178 h 459068"/>
              <a:gd name="connsiteX3-245" fmla="*/ 1047432 w 1481072"/>
              <a:gd name="connsiteY3-246" fmla="*/ 217207 h 459068"/>
              <a:gd name="connsiteX4-247" fmla="*/ 686823 w 1481072"/>
              <a:gd name="connsiteY4-248" fmla="*/ 168269 h 459068"/>
              <a:gd name="connsiteX5-249" fmla="*/ 373488 w 1481072"/>
              <a:gd name="connsiteY5-250" fmla="*/ 449709 h 459068"/>
              <a:gd name="connsiteX6-251" fmla="*/ 0 w 1481072"/>
              <a:gd name="connsiteY6-252" fmla="*/ 333799 h 459068"/>
              <a:gd name="connsiteX0-253" fmla="*/ 1481072 w 1481072"/>
              <a:gd name="connsiteY0-254" fmla="*/ 230649 h 458949"/>
              <a:gd name="connsiteX1-255" fmla="*/ 999477 w 1481072"/>
              <a:gd name="connsiteY1-256" fmla="*/ 2239 h 458949"/>
              <a:gd name="connsiteX2-257" fmla="*/ 895158 w 1481072"/>
              <a:gd name="connsiteY2-258" fmla="*/ 374059 h 458949"/>
              <a:gd name="connsiteX3-259" fmla="*/ 1047432 w 1481072"/>
              <a:gd name="connsiteY3-260" fmla="*/ 217088 h 458949"/>
              <a:gd name="connsiteX4-261" fmla="*/ 686823 w 1481072"/>
              <a:gd name="connsiteY4-262" fmla="*/ 168150 h 458949"/>
              <a:gd name="connsiteX5-263" fmla="*/ 373488 w 1481072"/>
              <a:gd name="connsiteY5-264" fmla="*/ 449590 h 458949"/>
              <a:gd name="connsiteX6-265" fmla="*/ 0 w 1481072"/>
              <a:gd name="connsiteY6-266" fmla="*/ 333680 h 458949"/>
              <a:gd name="connsiteX0-267" fmla="*/ 1481072 w 1481072"/>
              <a:gd name="connsiteY0-268" fmla="*/ 230541 h 458841"/>
              <a:gd name="connsiteX1-269" fmla="*/ 999477 w 1481072"/>
              <a:gd name="connsiteY1-270" fmla="*/ 2131 h 458841"/>
              <a:gd name="connsiteX2-271" fmla="*/ 895158 w 1481072"/>
              <a:gd name="connsiteY2-272" fmla="*/ 373951 h 458841"/>
              <a:gd name="connsiteX3-273" fmla="*/ 1047432 w 1481072"/>
              <a:gd name="connsiteY3-274" fmla="*/ 216980 h 458841"/>
              <a:gd name="connsiteX4-275" fmla="*/ 686823 w 1481072"/>
              <a:gd name="connsiteY4-276" fmla="*/ 168042 h 458841"/>
              <a:gd name="connsiteX5-277" fmla="*/ 373488 w 1481072"/>
              <a:gd name="connsiteY5-278" fmla="*/ 449482 h 458841"/>
              <a:gd name="connsiteX6-279" fmla="*/ 0 w 1481072"/>
              <a:gd name="connsiteY6-280" fmla="*/ 333572 h 458841"/>
              <a:gd name="connsiteX0-281" fmla="*/ 1481072 w 1481072"/>
              <a:gd name="connsiteY0-282" fmla="*/ 230541 h 458841"/>
              <a:gd name="connsiteX1-283" fmla="*/ 999477 w 1481072"/>
              <a:gd name="connsiteY1-284" fmla="*/ 2131 h 458841"/>
              <a:gd name="connsiteX2-285" fmla="*/ 895158 w 1481072"/>
              <a:gd name="connsiteY2-286" fmla="*/ 373951 h 458841"/>
              <a:gd name="connsiteX3-287" fmla="*/ 1047432 w 1481072"/>
              <a:gd name="connsiteY3-288" fmla="*/ 216980 h 458841"/>
              <a:gd name="connsiteX4-289" fmla="*/ 686823 w 1481072"/>
              <a:gd name="connsiteY4-290" fmla="*/ 168042 h 458841"/>
              <a:gd name="connsiteX5-291" fmla="*/ 373488 w 1481072"/>
              <a:gd name="connsiteY5-292" fmla="*/ 449482 h 458841"/>
              <a:gd name="connsiteX6-293" fmla="*/ 0 w 1481072"/>
              <a:gd name="connsiteY6-294" fmla="*/ 333572 h 458841"/>
              <a:gd name="connsiteX0-295" fmla="*/ 1481072 w 1481072"/>
              <a:gd name="connsiteY0-296" fmla="*/ 230541 h 458841"/>
              <a:gd name="connsiteX1-297" fmla="*/ 999477 w 1481072"/>
              <a:gd name="connsiteY1-298" fmla="*/ 2131 h 458841"/>
              <a:gd name="connsiteX2-299" fmla="*/ 895158 w 1481072"/>
              <a:gd name="connsiteY2-300" fmla="*/ 373951 h 458841"/>
              <a:gd name="connsiteX3-301" fmla="*/ 1047432 w 1481072"/>
              <a:gd name="connsiteY3-302" fmla="*/ 216980 h 458841"/>
              <a:gd name="connsiteX4-303" fmla="*/ 686823 w 1481072"/>
              <a:gd name="connsiteY4-304" fmla="*/ 168042 h 458841"/>
              <a:gd name="connsiteX5-305" fmla="*/ 373488 w 1481072"/>
              <a:gd name="connsiteY5-306" fmla="*/ 449482 h 458841"/>
              <a:gd name="connsiteX6-307" fmla="*/ 0 w 1481072"/>
              <a:gd name="connsiteY6-308" fmla="*/ 333572 h 458841"/>
              <a:gd name="connsiteX0-309" fmla="*/ 1481072 w 1481072"/>
              <a:gd name="connsiteY0-310" fmla="*/ 230648 h 458948"/>
              <a:gd name="connsiteX1-311" fmla="*/ 999477 w 1481072"/>
              <a:gd name="connsiteY1-312" fmla="*/ 2238 h 458948"/>
              <a:gd name="connsiteX2-313" fmla="*/ 895158 w 1481072"/>
              <a:gd name="connsiteY2-314" fmla="*/ 374058 h 458948"/>
              <a:gd name="connsiteX3-315" fmla="*/ 1047432 w 1481072"/>
              <a:gd name="connsiteY3-316" fmla="*/ 217087 h 458948"/>
              <a:gd name="connsiteX4-317" fmla="*/ 686823 w 1481072"/>
              <a:gd name="connsiteY4-318" fmla="*/ 168149 h 458948"/>
              <a:gd name="connsiteX5-319" fmla="*/ 373488 w 1481072"/>
              <a:gd name="connsiteY5-320" fmla="*/ 449589 h 458948"/>
              <a:gd name="connsiteX6-321" fmla="*/ 0 w 1481072"/>
              <a:gd name="connsiteY6-322" fmla="*/ 333679 h 4589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481072" h="458948">
                <a:moveTo>
                  <a:pt x="1481072" y="230648"/>
                </a:moveTo>
                <a:cubicBezTo>
                  <a:pt x="1340350" y="113590"/>
                  <a:pt x="1317661" y="37503"/>
                  <a:pt x="999477" y="2238"/>
                </a:cubicBezTo>
                <a:cubicBezTo>
                  <a:pt x="681293" y="-33027"/>
                  <a:pt x="779589" y="359765"/>
                  <a:pt x="895158" y="374058"/>
                </a:cubicBezTo>
                <a:cubicBezTo>
                  <a:pt x="1010727" y="388351"/>
                  <a:pt x="1076775" y="315950"/>
                  <a:pt x="1047432" y="217087"/>
                </a:cubicBezTo>
                <a:cubicBezTo>
                  <a:pt x="1018089" y="118224"/>
                  <a:pt x="799147" y="129399"/>
                  <a:pt x="686823" y="168149"/>
                </a:cubicBezTo>
                <a:cubicBezTo>
                  <a:pt x="574499" y="206899"/>
                  <a:pt x="487958" y="422001"/>
                  <a:pt x="373488" y="449589"/>
                </a:cubicBezTo>
                <a:cubicBezTo>
                  <a:pt x="259018" y="477177"/>
                  <a:pt x="109470" y="445296"/>
                  <a:pt x="0" y="333679"/>
                </a:cubicBezTo>
              </a:path>
            </a:pathLst>
          </a:custGeom>
          <a:noFill/>
          <a:ln w="158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200896" y="3003306"/>
            <a:ext cx="556974" cy="551420"/>
            <a:chOff x="6992688" y="2732543"/>
            <a:chExt cx="556974" cy="551420"/>
          </a:xfrm>
        </p:grpSpPr>
        <p:sp>
          <p:nvSpPr>
            <p:cNvPr id="10" name="椭圆 31"/>
            <p:cNvSpPr/>
            <p:nvPr/>
          </p:nvSpPr>
          <p:spPr>
            <a:xfrm>
              <a:off x="6992688" y="2732543"/>
              <a:ext cx="556974" cy="551420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F7E58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1" name="椭圆 31"/>
            <p:cNvSpPr/>
            <p:nvPr/>
          </p:nvSpPr>
          <p:spPr>
            <a:xfrm>
              <a:off x="7141339" y="2879712"/>
              <a:ext cx="259672" cy="25708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F7E58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1863620" y="3266997"/>
            <a:ext cx="2588087" cy="746974"/>
          </a:xfrm>
          <a:custGeom>
            <a:avLst/>
            <a:gdLst>
              <a:gd name="connsiteX0" fmla="*/ 0 w 2421228"/>
              <a:gd name="connsiteY0" fmla="*/ 746974 h 746974"/>
              <a:gd name="connsiteX1" fmla="*/ 1519707 w 2421228"/>
              <a:gd name="connsiteY1" fmla="*/ 746974 h 746974"/>
              <a:gd name="connsiteX2" fmla="*/ 1519707 w 2421228"/>
              <a:gd name="connsiteY2" fmla="*/ 0 h 746974"/>
              <a:gd name="connsiteX3" fmla="*/ 2421228 w 2421228"/>
              <a:gd name="connsiteY3" fmla="*/ 0 h 746974"/>
              <a:gd name="connsiteX0-1" fmla="*/ 0 w 2634539"/>
              <a:gd name="connsiteY0-2" fmla="*/ 746974 h 746974"/>
              <a:gd name="connsiteX1-3" fmla="*/ 1519707 w 2634539"/>
              <a:gd name="connsiteY1-4" fmla="*/ 746974 h 746974"/>
              <a:gd name="connsiteX2-5" fmla="*/ 1519707 w 2634539"/>
              <a:gd name="connsiteY2-6" fmla="*/ 0 h 746974"/>
              <a:gd name="connsiteX3-7" fmla="*/ 2634539 w 2634539"/>
              <a:gd name="connsiteY3-8" fmla="*/ 19050 h 7469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634539" h="746974">
                <a:moveTo>
                  <a:pt x="0" y="746974"/>
                </a:moveTo>
                <a:lnTo>
                  <a:pt x="1519707" y="746974"/>
                </a:lnTo>
                <a:lnTo>
                  <a:pt x="1519707" y="0"/>
                </a:lnTo>
                <a:lnTo>
                  <a:pt x="2634539" y="1905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076331" y="3419721"/>
            <a:ext cx="556974" cy="551420"/>
            <a:chOff x="6992688" y="2732543"/>
            <a:chExt cx="556974" cy="551420"/>
          </a:xfrm>
        </p:grpSpPr>
        <p:sp>
          <p:nvSpPr>
            <p:cNvPr id="16" name="椭圆 31"/>
            <p:cNvSpPr/>
            <p:nvPr/>
          </p:nvSpPr>
          <p:spPr>
            <a:xfrm>
              <a:off x="6992688" y="2732543"/>
              <a:ext cx="556974" cy="551420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F7E58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7" name="椭圆 31"/>
            <p:cNvSpPr/>
            <p:nvPr/>
          </p:nvSpPr>
          <p:spPr>
            <a:xfrm>
              <a:off x="7141339" y="2879712"/>
              <a:ext cx="259672" cy="25708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F7E58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rot="19404174" flipH="1">
            <a:off x="9458607" y="4928330"/>
            <a:ext cx="296243" cy="363449"/>
            <a:chOff x="954749" y="2563756"/>
            <a:chExt cx="569585" cy="698801"/>
          </a:xfrm>
          <a:noFill/>
        </p:grpSpPr>
        <p:sp>
          <p:nvSpPr>
            <p:cNvPr id="19" name="任意多边形 18"/>
            <p:cNvSpPr/>
            <p:nvPr/>
          </p:nvSpPr>
          <p:spPr>
            <a:xfrm rot="1141462">
              <a:off x="1155974" y="2563756"/>
              <a:ext cx="368360" cy="248469"/>
            </a:xfrm>
            <a:custGeom>
              <a:avLst/>
              <a:gdLst>
                <a:gd name="connsiteX0" fmla="*/ 0 w 789710"/>
                <a:gd name="connsiteY0" fmla="*/ 304800 h 512618"/>
                <a:gd name="connsiteX1" fmla="*/ 27710 w 789710"/>
                <a:gd name="connsiteY1" fmla="*/ 0 h 512618"/>
                <a:gd name="connsiteX2" fmla="*/ 789710 w 789710"/>
                <a:gd name="connsiteY2" fmla="*/ 512618 h 512618"/>
                <a:gd name="connsiteX3" fmla="*/ 0 w 789710"/>
                <a:gd name="connsiteY3" fmla="*/ 304800 h 51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710" h="512618">
                  <a:moveTo>
                    <a:pt x="0" y="304800"/>
                  </a:moveTo>
                  <a:lnTo>
                    <a:pt x="27710" y="0"/>
                  </a:lnTo>
                  <a:lnTo>
                    <a:pt x="789710" y="512618"/>
                  </a:lnTo>
                  <a:lnTo>
                    <a:pt x="0" y="304800"/>
                  </a:lnTo>
                  <a:close/>
                </a:path>
              </a:pathLst>
            </a:custGeom>
            <a:grp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20546342">
              <a:off x="954749" y="3052094"/>
              <a:ext cx="424567" cy="210463"/>
            </a:xfrm>
            <a:custGeom>
              <a:avLst/>
              <a:gdLst>
                <a:gd name="connsiteX0" fmla="*/ 0 w 789710"/>
                <a:gd name="connsiteY0" fmla="*/ 304800 h 512618"/>
                <a:gd name="connsiteX1" fmla="*/ 27710 w 789710"/>
                <a:gd name="connsiteY1" fmla="*/ 0 h 512618"/>
                <a:gd name="connsiteX2" fmla="*/ 789710 w 789710"/>
                <a:gd name="connsiteY2" fmla="*/ 512618 h 512618"/>
                <a:gd name="connsiteX3" fmla="*/ 0 w 789710"/>
                <a:gd name="connsiteY3" fmla="*/ 304800 h 512618"/>
                <a:gd name="connsiteX0-1" fmla="*/ 0 w 823169"/>
                <a:gd name="connsiteY0-2" fmla="*/ 304800 h 434208"/>
                <a:gd name="connsiteX1-3" fmla="*/ 27710 w 823169"/>
                <a:gd name="connsiteY1-4" fmla="*/ 0 h 434208"/>
                <a:gd name="connsiteX2-5" fmla="*/ 823169 w 823169"/>
                <a:gd name="connsiteY2-6" fmla="*/ 434208 h 434208"/>
                <a:gd name="connsiteX3-7" fmla="*/ 0 w 823169"/>
                <a:gd name="connsiteY3-8" fmla="*/ 304800 h 434208"/>
                <a:gd name="connsiteX0-9" fmla="*/ 0 w 910209"/>
                <a:gd name="connsiteY0-10" fmla="*/ 359506 h 434208"/>
                <a:gd name="connsiteX1-11" fmla="*/ 114750 w 910209"/>
                <a:gd name="connsiteY1-12" fmla="*/ 0 h 434208"/>
                <a:gd name="connsiteX2-13" fmla="*/ 910209 w 910209"/>
                <a:gd name="connsiteY2-14" fmla="*/ 434208 h 434208"/>
                <a:gd name="connsiteX3-15" fmla="*/ 0 w 910209"/>
                <a:gd name="connsiteY3-16" fmla="*/ 359506 h 434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10209" h="434208">
                  <a:moveTo>
                    <a:pt x="0" y="359506"/>
                  </a:moveTo>
                  <a:lnTo>
                    <a:pt x="114750" y="0"/>
                  </a:lnTo>
                  <a:lnTo>
                    <a:pt x="910209" y="434208"/>
                  </a:lnTo>
                  <a:lnTo>
                    <a:pt x="0" y="359506"/>
                  </a:lnTo>
                  <a:close/>
                </a:path>
              </a:pathLst>
            </a:custGeom>
            <a:grp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968657" y="5277278"/>
            <a:ext cx="724480" cy="800020"/>
            <a:chOff x="8638425" y="4751673"/>
            <a:chExt cx="1040214" cy="1148675"/>
          </a:xfrm>
        </p:grpSpPr>
        <p:sp>
          <p:nvSpPr>
            <p:cNvPr id="22" name="椭圆 16"/>
            <p:cNvSpPr/>
            <p:nvPr/>
          </p:nvSpPr>
          <p:spPr>
            <a:xfrm>
              <a:off x="8638425" y="4751673"/>
              <a:ext cx="1040214" cy="1148675"/>
            </a:xfrm>
            <a:custGeom>
              <a:avLst/>
              <a:gdLst>
                <a:gd name="connsiteX0" fmla="*/ 0 w 1244213"/>
                <a:gd name="connsiteY0" fmla="*/ 700358 h 1400716"/>
                <a:gd name="connsiteX1" fmla="*/ 622107 w 1244213"/>
                <a:gd name="connsiteY1" fmla="*/ 0 h 1400716"/>
                <a:gd name="connsiteX2" fmla="*/ 1244214 w 1244213"/>
                <a:gd name="connsiteY2" fmla="*/ 700358 h 1400716"/>
                <a:gd name="connsiteX3" fmla="*/ 622107 w 1244213"/>
                <a:gd name="connsiteY3" fmla="*/ 1400716 h 1400716"/>
                <a:gd name="connsiteX4" fmla="*/ 0 w 1244213"/>
                <a:gd name="connsiteY4" fmla="*/ 700358 h 1400716"/>
                <a:gd name="connsiteX0-1" fmla="*/ 0 w 1334366"/>
                <a:gd name="connsiteY0-2" fmla="*/ 700726 h 1401560"/>
                <a:gd name="connsiteX1-3" fmla="*/ 622107 w 1334366"/>
                <a:gd name="connsiteY1-4" fmla="*/ 368 h 1401560"/>
                <a:gd name="connsiteX2-5" fmla="*/ 1334366 w 1334366"/>
                <a:gd name="connsiteY2-6" fmla="*/ 777999 h 1401560"/>
                <a:gd name="connsiteX3-7" fmla="*/ 622107 w 1334366"/>
                <a:gd name="connsiteY3-8" fmla="*/ 1401084 h 1401560"/>
                <a:gd name="connsiteX4-9" fmla="*/ 0 w 1334366"/>
                <a:gd name="connsiteY4-10" fmla="*/ 700726 h 1401560"/>
                <a:gd name="connsiteX0-11" fmla="*/ 0 w 1334366"/>
                <a:gd name="connsiteY0-12" fmla="*/ 701494 h 1402328"/>
                <a:gd name="connsiteX1-13" fmla="*/ 622107 w 1334366"/>
                <a:gd name="connsiteY1-14" fmla="*/ 1136 h 1402328"/>
                <a:gd name="connsiteX2-15" fmla="*/ 1334366 w 1334366"/>
                <a:gd name="connsiteY2-16" fmla="*/ 778767 h 1402328"/>
                <a:gd name="connsiteX3-17" fmla="*/ 622107 w 1334366"/>
                <a:gd name="connsiteY3-18" fmla="*/ 1401852 h 1402328"/>
                <a:gd name="connsiteX4-19" fmla="*/ 0 w 1334366"/>
                <a:gd name="connsiteY4-20" fmla="*/ 701494 h 1402328"/>
                <a:gd name="connsiteX0-21" fmla="*/ 49 w 1334415"/>
                <a:gd name="connsiteY0-22" fmla="*/ 624463 h 1325297"/>
                <a:gd name="connsiteX1-23" fmla="*/ 596398 w 1334415"/>
                <a:gd name="connsiteY1-24" fmla="*/ 1378 h 1325297"/>
                <a:gd name="connsiteX2-25" fmla="*/ 1334415 w 1334415"/>
                <a:gd name="connsiteY2-26" fmla="*/ 701736 h 1325297"/>
                <a:gd name="connsiteX3-27" fmla="*/ 622156 w 1334415"/>
                <a:gd name="connsiteY3-28" fmla="*/ 1324821 h 1325297"/>
                <a:gd name="connsiteX4-29" fmla="*/ 49 w 1334415"/>
                <a:gd name="connsiteY4-30" fmla="*/ 624463 h 1325297"/>
                <a:gd name="connsiteX0-31" fmla="*/ 133 w 1334499"/>
                <a:gd name="connsiteY0-32" fmla="*/ 624463 h 1325297"/>
                <a:gd name="connsiteX1-33" fmla="*/ 596482 w 1334499"/>
                <a:gd name="connsiteY1-34" fmla="*/ 1378 h 1325297"/>
                <a:gd name="connsiteX2-35" fmla="*/ 1334499 w 1334499"/>
                <a:gd name="connsiteY2-36" fmla="*/ 701736 h 1325297"/>
                <a:gd name="connsiteX3-37" fmla="*/ 622240 w 1334499"/>
                <a:gd name="connsiteY3-38" fmla="*/ 1324821 h 1325297"/>
                <a:gd name="connsiteX4-39" fmla="*/ 133 w 1334499"/>
                <a:gd name="connsiteY4-40" fmla="*/ 624463 h 1325297"/>
                <a:gd name="connsiteX0-41" fmla="*/ 0 w 1334366"/>
                <a:gd name="connsiteY0-42" fmla="*/ 598809 h 1299643"/>
                <a:gd name="connsiteX1-43" fmla="*/ 622107 w 1334366"/>
                <a:gd name="connsiteY1-44" fmla="*/ 1482 h 1299643"/>
                <a:gd name="connsiteX2-45" fmla="*/ 1334366 w 1334366"/>
                <a:gd name="connsiteY2-46" fmla="*/ 676082 h 1299643"/>
                <a:gd name="connsiteX3-47" fmla="*/ 622107 w 1334366"/>
                <a:gd name="connsiteY3-48" fmla="*/ 1299167 h 1299643"/>
                <a:gd name="connsiteX4-49" fmla="*/ 0 w 1334366"/>
                <a:gd name="connsiteY4-50" fmla="*/ 598809 h 1299643"/>
                <a:gd name="connsiteX0-51" fmla="*/ 294 w 1334660"/>
                <a:gd name="connsiteY0-52" fmla="*/ 598809 h 1299643"/>
                <a:gd name="connsiteX1-53" fmla="*/ 622401 w 1334660"/>
                <a:gd name="connsiteY1-54" fmla="*/ 1482 h 1299643"/>
                <a:gd name="connsiteX2-55" fmla="*/ 1334660 w 1334660"/>
                <a:gd name="connsiteY2-56" fmla="*/ 676082 h 1299643"/>
                <a:gd name="connsiteX3-57" fmla="*/ 622401 w 1334660"/>
                <a:gd name="connsiteY3-58" fmla="*/ 1299167 h 1299643"/>
                <a:gd name="connsiteX4-59" fmla="*/ 294 w 1334660"/>
                <a:gd name="connsiteY4-60" fmla="*/ 598809 h 1299643"/>
                <a:gd name="connsiteX0-61" fmla="*/ 292 w 1308900"/>
                <a:gd name="connsiteY0-62" fmla="*/ 599942 h 1303788"/>
                <a:gd name="connsiteX1-63" fmla="*/ 622399 w 1308900"/>
                <a:gd name="connsiteY1-64" fmla="*/ 2615 h 1303788"/>
                <a:gd name="connsiteX2-65" fmla="*/ 1308900 w 1308900"/>
                <a:gd name="connsiteY2-66" fmla="*/ 780246 h 1303788"/>
                <a:gd name="connsiteX3-67" fmla="*/ 622399 w 1308900"/>
                <a:gd name="connsiteY3-68" fmla="*/ 1300300 h 1303788"/>
                <a:gd name="connsiteX4-69" fmla="*/ 292 w 1308900"/>
                <a:gd name="connsiteY4-70" fmla="*/ 599942 h 1303788"/>
                <a:gd name="connsiteX0-71" fmla="*/ 292 w 1308900"/>
                <a:gd name="connsiteY0-72" fmla="*/ 599942 h 1303788"/>
                <a:gd name="connsiteX1-73" fmla="*/ 622399 w 1308900"/>
                <a:gd name="connsiteY1-74" fmla="*/ 2615 h 1303788"/>
                <a:gd name="connsiteX2-75" fmla="*/ 1308900 w 1308900"/>
                <a:gd name="connsiteY2-76" fmla="*/ 780246 h 1303788"/>
                <a:gd name="connsiteX3-77" fmla="*/ 622399 w 1308900"/>
                <a:gd name="connsiteY3-78" fmla="*/ 1300300 h 1303788"/>
                <a:gd name="connsiteX4-79" fmla="*/ 292 w 1308900"/>
                <a:gd name="connsiteY4-80" fmla="*/ 599942 h 1303788"/>
                <a:gd name="connsiteX0-81" fmla="*/ 0 w 1308608"/>
                <a:gd name="connsiteY0-82" fmla="*/ 573212 h 1277058"/>
                <a:gd name="connsiteX1-83" fmla="*/ 622107 w 1308608"/>
                <a:gd name="connsiteY1-84" fmla="*/ 1643 h 1277058"/>
                <a:gd name="connsiteX2-85" fmla="*/ 1308608 w 1308608"/>
                <a:gd name="connsiteY2-86" fmla="*/ 753516 h 1277058"/>
                <a:gd name="connsiteX3-87" fmla="*/ 622107 w 1308608"/>
                <a:gd name="connsiteY3-88" fmla="*/ 1273570 h 1277058"/>
                <a:gd name="connsiteX4-89" fmla="*/ 0 w 1308608"/>
                <a:gd name="connsiteY4-90" fmla="*/ 573212 h 1277058"/>
                <a:gd name="connsiteX0-91" fmla="*/ 0 w 1308608"/>
                <a:gd name="connsiteY0-92" fmla="*/ 572137 h 1275983"/>
                <a:gd name="connsiteX1-93" fmla="*/ 622107 w 1308608"/>
                <a:gd name="connsiteY1-94" fmla="*/ 568 h 1275983"/>
                <a:gd name="connsiteX2-95" fmla="*/ 1308608 w 1308608"/>
                <a:gd name="connsiteY2-96" fmla="*/ 752441 h 1275983"/>
                <a:gd name="connsiteX3-97" fmla="*/ 622107 w 1308608"/>
                <a:gd name="connsiteY3-98" fmla="*/ 1272495 h 1275983"/>
                <a:gd name="connsiteX4-99" fmla="*/ 0 w 1308608"/>
                <a:gd name="connsiteY4-100" fmla="*/ 572137 h 1275983"/>
                <a:gd name="connsiteX0-101" fmla="*/ 500 w 1309108"/>
                <a:gd name="connsiteY0-102" fmla="*/ 572246 h 1276092"/>
                <a:gd name="connsiteX1-103" fmla="*/ 622607 w 1309108"/>
                <a:gd name="connsiteY1-104" fmla="*/ 677 h 1276092"/>
                <a:gd name="connsiteX2-105" fmla="*/ 1309108 w 1309108"/>
                <a:gd name="connsiteY2-106" fmla="*/ 752550 h 1276092"/>
                <a:gd name="connsiteX3-107" fmla="*/ 622607 w 1309108"/>
                <a:gd name="connsiteY3-108" fmla="*/ 1272604 h 1276092"/>
                <a:gd name="connsiteX4-109" fmla="*/ 500 w 1309108"/>
                <a:gd name="connsiteY4-110" fmla="*/ 572246 h 1276092"/>
                <a:gd name="connsiteX0-111" fmla="*/ 500 w 1309108"/>
                <a:gd name="connsiteY0-112" fmla="*/ 572246 h 1276092"/>
                <a:gd name="connsiteX1-113" fmla="*/ 622607 w 1309108"/>
                <a:gd name="connsiteY1-114" fmla="*/ 677 h 1276092"/>
                <a:gd name="connsiteX2-115" fmla="*/ 1309108 w 1309108"/>
                <a:gd name="connsiteY2-116" fmla="*/ 752550 h 1276092"/>
                <a:gd name="connsiteX3-117" fmla="*/ 622607 w 1309108"/>
                <a:gd name="connsiteY3-118" fmla="*/ 1272604 h 1276092"/>
                <a:gd name="connsiteX4-119" fmla="*/ 500 w 1309108"/>
                <a:gd name="connsiteY4-120" fmla="*/ 572246 h 1276092"/>
                <a:gd name="connsiteX0-121" fmla="*/ 301 w 1395294"/>
                <a:gd name="connsiteY0-122" fmla="*/ 574437 h 1280975"/>
                <a:gd name="connsiteX1-123" fmla="*/ 622408 w 1395294"/>
                <a:gd name="connsiteY1-124" fmla="*/ 2868 h 1280975"/>
                <a:gd name="connsiteX2-125" fmla="*/ 1395294 w 1395294"/>
                <a:gd name="connsiteY2-126" fmla="*/ 797778 h 1280975"/>
                <a:gd name="connsiteX3-127" fmla="*/ 622408 w 1395294"/>
                <a:gd name="connsiteY3-128" fmla="*/ 1274795 h 1280975"/>
                <a:gd name="connsiteX4-129" fmla="*/ 301 w 1395294"/>
                <a:gd name="connsiteY4-130" fmla="*/ 574437 h 1280975"/>
                <a:gd name="connsiteX0-131" fmla="*/ 402 w 1395395"/>
                <a:gd name="connsiteY0-132" fmla="*/ 572736 h 1279274"/>
                <a:gd name="connsiteX1-133" fmla="*/ 622509 w 1395395"/>
                <a:gd name="connsiteY1-134" fmla="*/ 1167 h 1279274"/>
                <a:gd name="connsiteX2-135" fmla="*/ 1395395 w 1395395"/>
                <a:gd name="connsiteY2-136" fmla="*/ 796077 h 1279274"/>
                <a:gd name="connsiteX3-137" fmla="*/ 622509 w 1395395"/>
                <a:gd name="connsiteY3-138" fmla="*/ 1273094 h 1279274"/>
                <a:gd name="connsiteX4-139" fmla="*/ 402 w 1395395"/>
                <a:gd name="connsiteY4-140" fmla="*/ 572736 h 1279274"/>
                <a:gd name="connsiteX0-141" fmla="*/ 462 w 1395455"/>
                <a:gd name="connsiteY0-142" fmla="*/ 572949 h 1279487"/>
                <a:gd name="connsiteX1-143" fmla="*/ 622569 w 1395455"/>
                <a:gd name="connsiteY1-144" fmla="*/ 1380 h 1279487"/>
                <a:gd name="connsiteX2-145" fmla="*/ 1395455 w 1395455"/>
                <a:gd name="connsiteY2-146" fmla="*/ 796290 h 1279487"/>
                <a:gd name="connsiteX3-147" fmla="*/ 622569 w 1395455"/>
                <a:gd name="connsiteY3-148" fmla="*/ 1273307 h 1279487"/>
                <a:gd name="connsiteX4-149" fmla="*/ 462 w 1395455"/>
                <a:gd name="connsiteY4-150" fmla="*/ 572949 h 12794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95455" h="1279487">
                  <a:moveTo>
                    <a:pt x="462" y="572949"/>
                  </a:moveTo>
                  <a:cubicBezTo>
                    <a:pt x="-12417" y="296566"/>
                    <a:pt x="244662" y="30494"/>
                    <a:pt x="622569" y="1380"/>
                  </a:cubicBezTo>
                  <a:cubicBezTo>
                    <a:pt x="1000476" y="-27734"/>
                    <a:pt x="1395455" y="409493"/>
                    <a:pt x="1395455" y="796290"/>
                  </a:cubicBezTo>
                  <a:cubicBezTo>
                    <a:pt x="1395455" y="1183087"/>
                    <a:pt x="855068" y="1310531"/>
                    <a:pt x="622569" y="1273307"/>
                  </a:cubicBezTo>
                  <a:cubicBezTo>
                    <a:pt x="390070" y="1236084"/>
                    <a:pt x="13341" y="849332"/>
                    <a:pt x="462" y="572949"/>
                  </a:cubicBezTo>
                  <a:close/>
                </a:path>
              </a:pathLst>
            </a:custGeom>
            <a:noFill/>
            <a:ln w="349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21131467">
              <a:off x="8718996" y="5074276"/>
              <a:ext cx="798490" cy="373488"/>
            </a:xfrm>
            <a:custGeom>
              <a:avLst/>
              <a:gdLst>
                <a:gd name="connsiteX0" fmla="*/ 0 w 798490"/>
                <a:gd name="connsiteY0" fmla="*/ 373487 h 373487"/>
                <a:gd name="connsiteX1" fmla="*/ 386366 w 798490"/>
                <a:gd name="connsiteY1" fmla="*/ 128789 h 373487"/>
                <a:gd name="connsiteX2" fmla="*/ 798490 w 798490"/>
                <a:gd name="connsiteY2" fmla="*/ 0 h 37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8490" h="373487">
                  <a:moveTo>
                    <a:pt x="0" y="373487"/>
                  </a:moveTo>
                  <a:cubicBezTo>
                    <a:pt x="126642" y="282262"/>
                    <a:pt x="253284" y="191037"/>
                    <a:pt x="386366" y="128789"/>
                  </a:cubicBezTo>
                  <a:cubicBezTo>
                    <a:pt x="519448" y="66541"/>
                    <a:pt x="658969" y="33270"/>
                    <a:pt x="798490" y="0"/>
                  </a:cubicBezTo>
                </a:path>
              </a:pathLst>
            </a:custGeom>
            <a:noFill/>
            <a:ln w="349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8873544" y="4868214"/>
              <a:ext cx="257577" cy="309093"/>
            </a:xfrm>
            <a:custGeom>
              <a:avLst/>
              <a:gdLst>
                <a:gd name="connsiteX0" fmla="*/ 0 w 257577"/>
                <a:gd name="connsiteY0" fmla="*/ 0 h 309093"/>
                <a:gd name="connsiteX1" fmla="*/ 141667 w 257577"/>
                <a:gd name="connsiteY1" fmla="*/ 128789 h 309093"/>
                <a:gd name="connsiteX2" fmla="*/ 257577 w 257577"/>
                <a:gd name="connsiteY2" fmla="*/ 309093 h 30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577" h="309093">
                  <a:moveTo>
                    <a:pt x="0" y="0"/>
                  </a:moveTo>
                  <a:cubicBezTo>
                    <a:pt x="49369" y="38637"/>
                    <a:pt x="98738" y="77274"/>
                    <a:pt x="141667" y="128789"/>
                  </a:cubicBezTo>
                  <a:cubicBezTo>
                    <a:pt x="184596" y="180304"/>
                    <a:pt x="221086" y="244698"/>
                    <a:pt x="257577" y="309093"/>
                  </a:cubicBezTo>
                </a:path>
              </a:pathLst>
            </a:custGeom>
            <a:noFill/>
            <a:ln w="349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8715906" y="2817436"/>
            <a:ext cx="1784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无阻碍传输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8406414" y="2864971"/>
            <a:ext cx="370533" cy="358732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F7E58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994046" y="3524696"/>
            <a:ext cx="146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2D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模型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2" name="Freeform 30"/>
          <p:cNvSpPr>
            <a:spLocks noEditPoints="1"/>
          </p:cNvSpPr>
          <p:nvPr/>
        </p:nvSpPr>
        <p:spPr bwMode="auto">
          <a:xfrm>
            <a:off x="1607487" y="3572231"/>
            <a:ext cx="370533" cy="358732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F7E58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58">
            <a:extLst>
              <a:ext uri="{FF2B5EF4-FFF2-40B4-BE49-F238E27FC236}">
                <a16:creationId xmlns:a16="http://schemas.microsoft.com/office/drawing/2014/main" id="{A5C1887C-4B3E-4ACE-8315-183D50E9A1A7}"/>
              </a:ext>
            </a:extLst>
          </p:cNvPr>
          <p:cNvSpPr/>
          <p:nvPr/>
        </p:nvSpPr>
        <p:spPr>
          <a:xfrm>
            <a:off x="3546981" y="865600"/>
            <a:ext cx="4688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5.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问题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3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中的模型有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什么假设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？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7CC109A-5D18-430A-84A7-A5589AD30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FC0D972-93FC-4D41-9254-3506FB75B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8" name="任意多边形 7"/>
          <p:cNvSpPr/>
          <p:nvPr/>
        </p:nvSpPr>
        <p:spPr>
          <a:xfrm>
            <a:off x="7414458" y="3344990"/>
            <a:ext cx="2726345" cy="354196"/>
          </a:xfrm>
          <a:custGeom>
            <a:avLst/>
            <a:gdLst>
              <a:gd name="connsiteX0" fmla="*/ 0 w 2368061"/>
              <a:gd name="connsiteY0" fmla="*/ 351693 h 351693"/>
              <a:gd name="connsiteX1" fmla="*/ 890953 w 2368061"/>
              <a:gd name="connsiteY1" fmla="*/ 351693 h 351693"/>
              <a:gd name="connsiteX2" fmla="*/ 890953 w 2368061"/>
              <a:gd name="connsiteY2" fmla="*/ 0 h 351693"/>
              <a:gd name="connsiteX3" fmla="*/ 2368061 w 2368061"/>
              <a:gd name="connsiteY3" fmla="*/ 0 h 351693"/>
              <a:gd name="connsiteX0-1" fmla="*/ 0 w 2560825"/>
              <a:gd name="connsiteY0-2" fmla="*/ 360590 h 360590"/>
              <a:gd name="connsiteX1-3" fmla="*/ 1083717 w 2560825"/>
              <a:gd name="connsiteY1-4" fmla="*/ 351693 h 360590"/>
              <a:gd name="connsiteX2-5" fmla="*/ 1083717 w 2560825"/>
              <a:gd name="connsiteY2-6" fmla="*/ 0 h 360590"/>
              <a:gd name="connsiteX3-7" fmla="*/ 2560825 w 2560825"/>
              <a:gd name="connsiteY3-8" fmla="*/ 0 h 360590"/>
              <a:gd name="connsiteX0-9" fmla="*/ 0 w 2617520"/>
              <a:gd name="connsiteY0-10" fmla="*/ 369487 h 369487"/>
              <a:gd name="connsiteX1-11" fmla="*/ 1140412 w 2617520"/>
              <a:gd name="connsiteY1-12" fmla="*/ 351693 h 369487"/>
              <a:gd name="connsiteX2-13" fmla="*/ 1140412 w 2617520"/>
              <a:gd name="connsiteY2-14" fmla="*/ 0 h 369487"/>
              <a:gd name="connsiteX3-15" fmla="*/ 2617520 w 2617520"/>
              <a:gd name="connsiteY3-16" fmla="*/ 0 h 369487"/>
              <a:gd name="connsiteX0-17" fmla="*/ 0 w 2617520"/>
              <a:gd name="connsiteY0-18" fmla="*/ 351693 h 351693"/>
              <a:gd name="connsiteX1-19" fmla="*/ 1140412 w 2617520"/>
              <a:gd name="connsiteY1-20" fmla="*/ 351693 h 351693"/>
              <a:gd name="connsiteX2-21" fmla="*/ 1140412 w 2617520"/>
              <a:gd name="connsiteY2-22" fmla="*/ 0 h 351693"/>
              <a:gd name="connsiteX3-23" fmla="*/ 2617520 w 2617520"/>
              <a:gd name="connsiteY3-24" fmla="*/ 0 h 3516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617520" h="351693">
                <a:moveTo>
                  <a:pt x="0" y="351693"/>
                </a:moveTo>
                <a:lnTo>
                  <a:pt x="1140412" y="351693"/>
                </a:lnTo>
                <a:lnTo>
                  <a:pt x="1140412" y="0"/>
                </a:lnTo>
                <a:lnTo>
                  <a:pt x="2617520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矩形 58">
            <a:extLst>
              <a:ext uri="{FF2B5EF4-FFF2-40B4-BE49-F238E27FC236}">
                <a16:creationId xmlns:a16="http://schemas.microsoft.com/office/drawing/2014/main" id="{7C777BAE-ABE1-4B3A-8324-0F0858D02319}"/>
              </a:ext>
            </a:extLst>
          </p:cNvPr>
          <p:cNvSpPr/>
          <p:nvPr/>
        </p:nvSpPr>
        <p:spPr>
          <a:xfrm>
            <a:off x="213416" y="4236197"/>
            <a:ext cx="370932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9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假设地面是</a:t>
            </a:r>
            <a:r>
              <a:rPr lang="zh-TW" altLang="en-US" sz="1900" b="1" dirty="0">
                <a:solidFill>
                  <a:schemeClr val="accent4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平的</a:t>
            </a:r>
            <a:r>
              <a:rPr lang="zh-TW" altLang="en-US" sz="19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</a:t>
            </a:r>
          </a:p>
          <a:p>
            <a:r>
              <a:rPr lang="zh-TW" altLang="en-US" sz="19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实际上，地球的表面并不是平的。</a:t>
            </a:r>
          </a:p>
          <a:p>
            <a:r>
              <a:rPr lang="zh-TW" altLang="en-US" sz="19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如果</a:t>
            </a:r>
            <a:r>
              <a:rPr lang="zh-CN" altLang="en-US" sz="19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总部和两家商店之间</a:t>
            </a:r>
            <a:r>
              <a:rPr lang="zh-TW" altLang="en-US" sz="19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的距离</a:t>
            </a:r>
            <a:r>
              <a:rPr lang="zh-TW" altLang="en-US" sz="1900" b="1" dirty="0">
                <a:solidFill>
                  <a:schemeClr val="accent4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非常远</a:t>
            </a:r>
            <a:r>
              <a:rPr lang="zh-TW" altLang="en-US" sz="19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，</a:t>
            </a:r>
            <a:r>
              <a:rPr lang="zh-CN" altLang="en-US" sz="19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我们便需要考虑</a:t>
            </a:r>
            <a:r>
              <a:rPr lang="zh-TW" altLang="en-US" sz="1900" b="1" dirty="0">
                <a:solidFill>
                  <a:schemeClr val="accent4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地球表面的曲率</a:t>
            </a:r>
            <a:r>
              <a:rPr lang="zh-TW" altLang="en-US" sz="19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</a:t>
            </a:r>
          </a:p>
        </p:txBody>
      </p:sp>
      <p:sp>
        <p:nvSpPr>
          <p:cNvPr id="39" name="矩形 58">
            <a:extLst>
              <a:ext uri="{FF2B5EF4-FFF2-40B4-BE49-F238E27FC236}">
                <a16:creationId xmlns:a16="http://schemas.microsoft.com/office/drawing/2014/main" id="{E8A374BA-E2AC-46C1-A005-5CE8F2CBB5EA}"/>
              </a:ext>
            </a:extLst>
          </p:cNvPr>
          <p:cNvSpPr/>
          <p:nvPr/>
        </p:nvSpPr>
        <p:spPr>
          <a:xfrm>
            <a:off x="8703516" y="3399204"/>
            <a:ext cx="287457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9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没有障碍物</a:t>
            </a:r>
          </a:p>
          <a:p>
            <a:r>
              <a:rPr lang="zh-TW" altLang="en-US" sz="19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（例如山丘或建筑物）</a:t>
            </a:r>
          </a:p>
          <a:p>
            <a:r>
              <a:rPr lang="zh-TW" altLang="en-US" sz="1900" b="1" dirty="0">
                <a:solidFill>
                  <a:schemeClr val="accent4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阻碍</a:t>
            </a:r>
            <a:r>
              <a:rPr lang="zh-CN" altLang="en-US" sz="19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总部和两家商店之间的无线电波传输。</a:t>
            </a:r>
            <a:endParaRPr lang="zh-TW" altLang="en-US" sz="19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/>
      <p:bldP spid="30" grpId="0" animBg="1"/>
      <p:bldP spid="31" grpId="0"/>
      <p:bldP spid="32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10800000">
            <a:off x="1376612" y="2101055"/>
            <a:ext cx="3873813" cy="3617596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36010" y="3326478"/>
            <a:ext cx="3330957" cy="1253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在</a:t>
            </a:r>
            <a:r>
              <a:rPr lang="zh-CN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选定</a:t>
            </a:r>
            <a:r>
              <a:rPr lang="zh-TW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的位置建造</a:t>
            </a:r>
            <a:r>
              <a:rPr lang="zh-CN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总部</a:t>
            </a:r>
            <a:r>
              <a:rPr lang="zh-TW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涉及</a:t>
            </a:r>
            <a:r>
              <a:rPr lang="zh-CN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评估该</a:t>
            </a:r>
            <a:r>
              <a:rPr lang="zh-TW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位置是否</a:t>
            </a:r>
            <a:r>
              <a:rPr lang="zh-CN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满足</a:t>
            </a:r>
            <a:r>
              <a:rPr lang="zh-TW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必要的</a:t>
            </a:r>
            <a:r>
              <a:rPr lang="zh-CN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建筑法规</a:t>
            </a:r>
            <a:r>
              <a:rPr lang="zh-TW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和</a:t>
            </a:r>
            <a:r>
              <a:rPr lang="zh-CN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环境考虑</a:t>
            </a:r>
            <a:r>
              <a:rPr lang="zh-TW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。</a:t>
            </a:r>
            <a:endParaRPr lang="zh-CN" altLang="en-US" sz="20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49910" y="2727095"/>
            <a:ext cx="2533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建设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的可行性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579018" y="2802930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F7E58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30" name="直接连接符 29"/>
          <p:cNvCxnSpPr>
            <a:cxnSpLocks/>
          </p:cNvCxnSpPr>
          <p:nvPr/>
        </p:nvCxnSpPr>
        <p:spPr>
          <a:xfrm>
            <a:off x="1606450" y="3252768"/>
            <a:ext cx="2847563" cy="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任意多边形 28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D7EBB9C-E7A2-4841-8390-A57D2996D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6C5C795-F3D1-41A8-882B-D5772E5DE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45" name="矩形 58">
            <a:extLst>
              <a:ext uri="{FF2B5EF4-FFF2-40B4-BE49-F238E27FC236}">
                <a16:creationId xmlns:a16="http://schemas.microsoft.com/office/drawing/2014/main" id="{D5D2436D-07B4-456D-9E5A-2433F86DA00D}"/>
              </a:ext>
            </a:extLst>
          </p:cNvPr>
          <p:cNvSpPr/>
          <p:nvPr/>
        </p:nvSpPr>
        <p:spPr>
          <a:xfrm>
            <a:off x="2588667" y="816642"/>
            <a:ext cx="70146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6.  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除了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总部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到我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们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商店的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距离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相同且最短之外，在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寻找总部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的最佳位置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时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还应该考虑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哪些</a:t>
            </a:r>
            <a:r>
              <a:rPr lang="zh-TW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因素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？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2" name="任意多边形 2">
            <a:extLst>
              <a:ext uri="{FF2B5EF4-FFF2-40B4-BE49-F238E27FC236}">
                <a16:creationId xmlns:a16="http://schemas.microsoft.com/office/drawing/2014/main" id="{7E5C0286-D353-4474-82F9-E1A93C49943D}"/>
              </a:ext>
            </a:extLst>
          </p:cNvPr>
          <p:cNvSpPr/>
          <p:nvPr/>
        </p:nvSpPr>
        <p:spPr>
          <a:xfrm rot="10800000">
            <a:off x="6941577" y="2101055"/>
            <a:ext cx="3873813" cy="3617596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3" name="矩形 9">
            <a:extLst>
              <a:ext uri="{FF2B5EF4-FFF2-40B4-BE49-F238E27FC236}">
                <a16:creationId xmlns:a16="http://schemas.microsoft.com/office/drawing/2014/main" id="{D95AF7F3-028B-41F7-B0B7-190F336FD98A}"/>
              </a:ext>
            </a:extLst>
          </p:cNvPr>
          <p:cNvSpPr/>
          <p:nvPr/>
        </p:nvSpPr>
        <p:spPr>
          <a:xfrm>
            <a:off x="7100976" y="3326478"/>
            <a:ext cx="3555014" cy="1253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在</a:t>
            </a:r>
            <a:r>
              <a:rPr lang="zh-CN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选定</a:t>
            </a:r>
            <a:r>
              <a:rPr lang="zh-TW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的位置建造</a:t>
            </a:r>
            <a:r>
              <a:rPr lang="zh-CN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总部</a:t>
            </a:r>
            <a:r>
              <a:rPr lang="zh-TW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所涉及的</a:t>
            </a:r>
            <a:r>
              <a:rPr lang="zh-CN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费用</a:t>
            </a:r>
            <a:r>
              <a:rPr lang="zh-TW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，包括土地</a:t>
            </a:r>
            <a:r>
              <a:rPr lang="zh-CN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收购</a:t>
            </a:r>
            <a:r>
              <a:rPr lang="zh-TW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、</a:t>
            </a:r>
            <a:r>
              <a:rPr lang="zh-CN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建筑</a:t>
            </a:r>
            <a:r>
              <a:rPr lang="zh-TW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材料和</a:t>
            </a:r>
            <a:r>
              <a:rPr lang="zh-CN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劳动力</a:t>
            </a:r>
            <a:r>
              <a:rPr lang="zh-TW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等成本。</a:t>
            </a:r>
            <a:endParaRPr lang="zh-CN" altLang="en-US" sz="20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4" name="矩形 10">
            <a:extLst>
              <a:ext uri="{FF2B5EF4-FFF2-40B4-BE49-F238E27FC236}">
                <a16:creationId xmlns:a16="http://schemas.microsoft.com/office/drawing/2014/main" id="{EB6B4F8D-58A9-4E2F-AC95-DEA16DB270F6}"/>
              </a:ext>
            </a:extLst>
          </p:cNvPr>
          <p:cNvSpPr/>
          <p:nvPr/>
        </p:nvSpPr>
        <p:spPr>
          <a:xfrm>
            <a:off x="7414875" y="2727095"/>
            <a:ext cx="2533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建筑成本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5" name="Freeform 30">
            <a:extLst>
              <a:ext uri="{FF2B5EF4-FFF2-40B4-BE49-F238E27FC236}">
                <a16:creationId xmlns:a16="http://schemas.microsoft.com/office/drawing/2014/main" id="{ECB401D6-0398-4F91-AAA0-E7F35516BF4D}"/>
              </a:ext>
            </a:extLst>
          </p:cNvPr>
          <p:cNvSpPr>
            <a:spLocks noEditPoints="1"/>
          </p:cNvSpPr>
          <p:nvPr/>
        </p:nvSpPr>
        <p:spPr bwMode="auto">
          <a:xfrm>
            <a:off x="7143983" y="2802930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F7E58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56" name="直接连接符 29">
            <a:extLst>
              <a:ext uri="{FF2B5EF4-FFF2-40B4-BE49-F238E27FC236}">
                <a16:creationId xmlns:a16="http://schemas.microsoft.com/office/drawing/2014/main" id="{B060BDDC-A194-4370-8519-1B741BACB1FD}"/>
              </a:ext>
            </a:extLst>
          </p:cNvPr>
          <p:cNvCxnSpPr>
            <a:cxnSpLocks/>
          </p:cNvCxnSpPr>
          <p:nvPr/>
        </p:nvCxnSpPr>
        <p:spPr>
          <a:xfrm>
            <a:off x="7171415" y="3252768"/>
            <a:ext cx="2847563" cy="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53" grpId="0"/>
      <p:bldP spid="54" grpId="0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0" name="文本框 7">
            <a:extLst>
              <a:ext uri="{FF2B5EF4-FFF2-40B4-BE49-F238E27FC236}">
                <a16:creationId xmlns:a16="http://schemas.microsoft.com/office/drawing/2014/main" id="{960C3DDD-C232-4175-B3DB-293FF94A0AE2}"/>
              </a:ext>
            </a:extLst>
          </p:cNvPr>
          <p:cNvSpPr txBox="1"/>
          <p:nvPr/>
        </p:nvSpPr>
        <p:spPr>
          <a:xfrm>
            <a:off x="989273" y="1166842"/>
            <a:ext cx="101747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想像一下，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你是一家公司的</a:t>
            </a:r>
            <a:r>
              <a:rPr lang="en-US" altLang="zh-TW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CEO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，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负责为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新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总部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和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仓库寻找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最佳位置。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这项任务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不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仅仅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是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选择地图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上的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点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，而是需要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运用</a:t>
            </a: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数学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建模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做出明智和策略性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决定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，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从而节省时间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和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运输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成本。</a:t>
            </a:r>
            <a:endParaRPr lang="en-US" altLang="zh-TW" sz="2400" dirty="0"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  <a:p>
            <a:endParaRPr lang="en-US" altLang="zh-TW" sz="2400" dirty="0"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  <a:p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考虑这样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一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个场景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，你的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总部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需要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与</a:t>
            </a: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两个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重要的商店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保持相同的最短</a:t>
            </a: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距离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。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这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是一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个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不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难应对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的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挑战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，但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当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你需要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考虑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三</a:t>
            </a: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个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或更多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的商店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时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，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情况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就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会变得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更加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复杂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。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对于仓库来说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，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挑战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在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于将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其定位在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距离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主要道路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相等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的位置，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从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而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优化运输路线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和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交货时间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。</a:t>
            </a:r>
            <a:endParaRPr lang="en-US" altLang="zh-TW" sz="2400" dirty="0"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  <a:p>
            <a:endParaRPr lang="en-US" altLang="zh-TW" sz="2400" dirty="0"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  <a:p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在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这个活动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中，你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将会学习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如何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解决这些现实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世界中的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问题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。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同时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，你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还会识别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和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处理这些决策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中涉及的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约束条件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。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让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我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们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踏上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这段寻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找公司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总部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和</a:t>
            </a:r>
            <a:r>
              <a:rPr lang="zh-CN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仓库</a:t>
            </a:r>
            <a:r>
              <a:rPr lang="zh-TW" altLang="en-US" sz="24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最佳位置的旅程吧！</a:t>
            </a:r>
          </a:p>
        </p:txBody>
      </p:sp>
    </p:spTree>
    <p:extLst>
      <p:ext uri="{BB962C8B-B14F-4D97-AF65-F5344CB8AC3E}">
        <p14:creationId xmlns:p14="http://schemas.microsoft.com/office/powerpoint/2010/main" val="412611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2610A9-3ADA-4DD7-9324-7B87009D2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76" y="1857375"/>
            <a:ext cx="1885950" cy="5000625"/>
          </a:xfrm>
          <a:prstGeom prst="rect">
            <a:avLst/>
          </a:prstGeom>
        </p:spPr>
      </p:pic>
      <p:sp>
        <p:nvSpPr>
          <p:cNvPr id="43" name="文本框 7">
            <a:extLst>
              <a:ext uri="{FF2B5EF4-FFF2-40B4-BE49-F238E27FC236}">
                <a16:creationId xmlns:a16="http://schemas.microsoft.com/office/drawing/2014/main" id="{82FD85A6-D299-4962-BA6F-86781068AC46}"/>
              </a:ext>
            </a:extLst>
          </p:cNvPr>
          <p:cNvSpPr txBox="1"/>
          <p:nvPr/>
        </p:nvSpPr>
        <p:spPr>
          <a:xfrm>
            <a:off x="1209365" y="1968461"/>
            <a:ext cx="31852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活动 </a:t>
            </a:r>
            <a:r>
              <a:rPr lang="en-US" altLang="zh-CN" sz="6600" dirty="0">
                <a:latin typeface="Times New Roman" panose="02020603050405020304" pitchFamily="18" charset="0"/>
                <a:ea typeface="新蒂黑板报" panose="03000600000000000000" pitchFamily="66" charset="-122"/>
                <a:cs typeface="Times New Roman" panose="02020603050405020304" pitchFamily="18" charset="0"/>
              </a:rPr>
              <a:t>1B</a:t>
            </a:r>
            <a:endParaRPr lang="zh-CN" altLang="en-US" sz="6600" dirty="0">
              <a:latin typeface="Times New Roman" panose="02020603050405020304" pitchFamily="18" charset="0"/>
              <a:ea typeface="新蒂黑板报" panose="03000600000000000000" pitchFamily="66" charset="-122"/>
              <a:cs typeface="Times New Roman" panose="02020603050405020304" pitchFamily="18" charset="0"/>
            </a:endParaRPr>
          </a:p>
        </p:txBody>
      </p:sp>
      <p:sp>
        <p:nvSpPr>
          <p:cNvPr id="44" name="Freeform 34">
            <a:extLst>
              <a:ext uri="{FF2B5EF4-FFF2-40B4-BE49-F238E27FC236}">
                <a16:creationId xmlns:a16="http://schemas.microsoft.com/office/drawing/2014/main" id="{2AB26261-0221-40ED-9960-495A1B197219}"/>
              </a:ext>
            </a:extLst>
          </p:cNvPr>
          <p:cNvSpPr>
            <a:spLocks noEditPoints="1"/>
          </p:cNvSpPr>
          <p:nvPr/>
        </p:nvSpPr>
        <p:spPr bwMode="auto">
          <a:xfrm rot="20785645">
            <a:off x="4285095" y="2692651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任意多边形 27">
            <a:extLst>
              <a:ext uri="{FF2B5EF4-FFF2-40B4-BE49-F238E27FC236}">
                <a16:creationId xmlns:a16="http://schemas.microsoft.com/office/drawing/2014/main" id="{3BFD5E09-A035-432E-9BAC-06C8CC2E0D74}"/>
              </a:ext>
            </a:extLst>
          </p:cNvPr>
          <p:cNvSpPr/>
          <p:nvPr/>
        </p:nvSpPr>
        <p:spPr>
          <a:xfrm>
            <a:off x="800943" y="2719583"/>
            <a:ext cx="3458024" cy="464495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7">
            <a:extLst>
              <a:ext uri="{FF2B5EF4-FFF2-40B4-BE49-F238E27FC236}">
                <a16:creationId xmlns:a16="http://schemas.microsoft.com/office/drawing/2014/main" id="{D2245E28-5F1B-4E0D-9138-B4D32426B683}"/>
              </a:ext>
            </a:extLst>
          </p:cNvPr>
          <p:cNvSpPr txBox="1"/>
          <p:nvPr/>
        </p:nvSpPr>
        <p:spPr>
          <a:xfrm>
            <a:off x="180141" y="4152900"/>
            <a:ext cx="5243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寻找仓库</a:t>
            </a:r>
            <a:r>
              <a:rPr lang="zh-TW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和</a:t>
            </a:r>
            <a:r>
              <a:rPr lang="zh-CN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两家</a:t>
            </a:r>
            <a:r>
              <a:rPr lang="zh-TW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商店之</a:t>
            </a:r>
            <a:r>
              <a:rPr lang="zh-CN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间</a:t>
            </a:r>
            <a:r>
              <a:rPr lang="zh-TW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的最短</a:t>
            </a:r>
            <a:r>
              <a:rPr lang="zh-CN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距离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85F00C3-BC70-43C2-AB1B-892F0D2D6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540" y="3125113"/>
            <a:ext cx="462514" cy="45034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AA0665-1432-49BF-AD17-61A8BA78C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62" y="1363286"/>
            <a:ext cx="629138" cy="612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86CFCF-9E72-48E4-A856-55B233799A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874" y="3819525"/>
            <a:ext cx="2628900" cy="3038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5EE42D-C494-48FC-8C5F-0F6542FD6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615" y="4152900"/>
            <a:ext cx="3219450" cy="2705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E247B6-ABE5-44E3-AEF7-28BAF75DC2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873" y="4705350"/>
            <a:ext cx="145732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1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550750" y="2090172"/>
            <a:ext cx="90904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7.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仓库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是一座大型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建筑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用于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存放和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分发产品给我们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的商店。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我们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总裁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正在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寻找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它的</a:t>
            </a:r>
            <a:r>
              <a:rPr lang="zh-TW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最佳位置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对于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所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选择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的位置，他有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两个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要求：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 </a:t>
            </a:r>
            <a:r>
              <a:rPr lang="en-US" altLang="zh-TW" sz="2400" b="1" dirty="0" err="1">
                <a:latin typeface="方正静蕾简体" panose="02000000000000000000" pitchFamily="2" charset="-122"/>
                <a:ea typeface="方正静蕾简体" panose="02000000000000000000" pitchFamily="2" charset="-122"/>
              </a:rPr>
              <a:t>i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.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为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更好地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连接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快速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运输系统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，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必须位于干路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OE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旁。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 ii.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与我们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两家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商店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之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间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总距离必须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最短。</a:t>
            </a:r>
          </a:p>
          <a:p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     然而，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路径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WA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WB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距离</a:t>
            </a:r>
            <a:r>
              <a:rPr lang="zh-CN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不须</a:t>
            </a:r>
            <a:r>
              <a:rPr lang="zh-TW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相同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403DDE9-8636-4881-967D-87B17CCD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312063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DF6B78-A233-41F9-8D05-0AB7A517C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F42529F-CF65-4799-9390-81879233D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id="{5152BECB-554B-46BD-A9AB-6B104AC851E0}"/>
              </a:ext>
            </a:extLst>
          </p:cNvPr>
          <p:cNvSpPr/>
          <p:nvPr/>
        </p:nvSpPr>
        <p:spPr>
          <a:xfrm>
            <a:off x="1643072" y="5166100"/>
            <a:ext cx="89058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请运用</a:t>
            </a:r>
            <a:r>
              <a:rPr lang="zh-TW" altLang="en-US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以下的小程式</a:t>
            </a:r>
            <a:r>
              <a:rPr lang="zh-CN" altLang="en-US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进行探索</a:t>
            </a:r>
            <a:r>
              <a:rPr lang="zh-TW" altLang="en-US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：</a:t>
            </a:r>
            <a:r>
              <a:rPr lang="en-US" altLang="zh-TW" sz="20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hlinkClick r:id="rId3"/>
              </a:rPr>
              <a:t>https://www.geogebra.org/m/a6b9jb2g</a:t>
            </a:r>
            <a:r>
              <a:rPr lang="en-US" altLang="zh-TW" sz="20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endParaRPr lang="zh-TW" altLang="en-US" sz="20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9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403DDE9-8636-4881-967D-87B17CCD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312063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DF6B78-A233-41F9-8D05-0AB7A517C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F42529F-CF65-4799-9390-81879233D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矩形 58">
            <a:extLst>
              <a:ext uri="{FF2B5EF4-FFF2-40B4-BE49-F238E27FC236}">
                <a16:creationId xmlns:a16="http://schemas.microsoft.com/office/drawing/2014/main" id="{CB13199C-95A2-4F1C-8CFC-DB7B367BBA33}"/>
              </a:ext>
            </a:extLst>
          </p:cNvPr>
          <p:cNvSpPr/>
          <p:nvPr/>
        </p:nvSpPr>
        <p:spPr>
          <a:xfrm>
            <a:off x="2160755" y="6030202"/>
            <a:ext cx="7870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根据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以上要求，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WA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+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WB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应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是 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_______________________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</a:t>
            </a:r>
          </a:p>
        </p:txBody>
      </p:sp>
      <p:sp>
        <p:nvSpPr>
          <p:cNvPr id="18" name="矩形 58">
            <a:extLst>
              <a:ext uri="{FF2B5EF4-FFF2-40B4-BE49-F238E27FC236}">
                <a16:creationId xmlns:a16="http://schemas.microsoft.com/office/drawing/2014/main" id="{0BAECA7A-4074-466B-8B4A-CB462DBE90B8}"/>
              </a:ext>
            </a:extLst>
          </p:cNvPr>
          <p:cNvSpPr/>
          <p:nvPr/>
        </p:nvSpPr>
        <p:spPr>
          <a:xfrm>
            <a:off x="6982369" y="5968575"/>
            <a:ext cx="2207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最小（或最短）</a:t>
            </a:r>
            <a:endParaRPr lang="zh-TW" altLang="en-US" sz="2400" b="1" dirty="0">
              <a:solidFill>
                <a:srgbClr val="CC66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CB5AD9-5E1B-47AD-9B7C-E86444FAC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287" y="570638"/>
            <a:ext cx="7117423" cy="533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5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2623839" y="1559230"/>
            <a:ext cx="6944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8.  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描述如何找到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仓库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的位置。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 在上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图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中，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描绘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你的步驟，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并标记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solidFill>
                  <a:srgbClr val="CC660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 </a:t>
            </a:r>
            <a:r>
              <a:rPr lang="zh-TW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的位置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403DDE9-8636-4881-967D-87B17CCD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312063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DF6B78-A233-41F9-8D05-0AB7A517C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F42529F-CF65-4799-9390-81879233D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矩形 58">
            <a:extLst>
              <a:ext uri="{FF2B5EF4-FFF2-40B4-BE49-F238E27FC236}">
                <a16:creationId xmlns:a16="http://schemas.microsoft.com/office/drawing/2014/main" id="{AB848812-94A0-4B53-B17A-E1963A3F8F06}"/>
              </a:ext>
            </a:extLst>
          </p:cNvPr>
          <p:cNvSpPr/>
          <p:nvPr/>
        </p:nvSpPr>
        <p:spPr>
          <a:xfrm>
            <a:off x="2301863" y="2905780"/>
            <a:ext cx="7577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首先，</a:t>
            </a:r>
            <a:r>
              <a:rPr lang="zh-CN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</a:t>
            </a:r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800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TW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沿 </a:t>
            </a:r>
            <a:r>
              <a:rPr lang="en-US" altLang="zh-TW" sz="2800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OE</a:t>
            </a:r>
            <a:r>
              <a:rPr lang="en-US" altLang="zh-TW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8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反射</a:t>
            </a:r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，得到影像 </a:t>
            </a:r>
            <a:r>
              <a:rPr lang="en-US" altLang="zh-TW" sz="2800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B’</a:t>
            </a:r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</a:t>
            </a:r>
          </a:p>
        </p:txBody>
      </p:sp>
      <p:sp>
        <p:nvSpPr>
          <p:cNvPr id="14" name="矩形 58">
            <a:extLst>
              <a:ext uri="{FF2B5EF4-FFF2-40B4-BE49-F238E27FC236}">
                <a16:creationId xmlns:a16="http://schemas.microsoft.com/office/drawing/2014/main" id="{793639CC-C2B1-481C-AE3C-04BE4A8101A1}"/>
              </a:ext>
            </a:extLst>
          </p:cNvPr>
          <p:cNvSpPr/>
          <p:nvPr/>
        </p:nvSpPr>
        <p:spPr>
          <a:xfrm>
            <a:off x="2301863" y="3944553"/>
            <a:ext cx="7577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第二，我</a:t>
            </a:r>
            <a:r>
              <a:rPr lang="zh-CN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们画</a:t>
            </a:r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一</a:t>
            </a:r>
            <a:r>
              <a:rPr lang="zh-CN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条</a:t>
            </a:r>
            <a:r>
              <a:rPr lang="zh-TW" altLang="en-US" sz="28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直</a:t>
            </a:r>
            <a:r>
              <a:rPr lang="zh-CN" altLang="en-US" sz="28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线</a:t>
            </a:r>
            <a:r>
              <a:rPr lang="zh-TW" altLang="en-US" sz="28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800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AB’</a:t>
            </a:r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</a:t>
            </a:r>
          </a:p>
        </p:txBody>
      </p:sp>
      <p:sp>
        <p:nvSpPr>
          <p:cNvPr id="15" name="矩形 58">
            <a:extLst>
              <a:ext uri="{FF2B5EF4-FFF2-40B4-BE49-F238E27FC236}">
                <a16:creationId xmlns:a16="http://schemas.microsoft.com/office/drawing/2014/main" id="{7FE9E108-82FE-4C4E-B027-8B62D3E41CE5}"/>
              </a:ext>
            </a:extLst>
          </p:cNvPr>
          <p:cNvSpPr/>
          <p:nvPr/>
        </p:nvSpPr>
        <p:spPr>
          <a:xfrm>
            <a:off x="2301863" y="4983326"/>
            <a:ext cx="7577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然</a:t>
            </a:r>
            <a:r>
              <a:rPr lang="zh-CN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后</a:t>
            </a:r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，</a:t>
            </a:r>
            <a:r>
              <a:rPr lang="en-US" altLang="zh-TW" sz="2800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OE</a:t>
            </a:r>
            <a:r>
              <a:rPr lang="en-US" altLang="zh-TW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800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AB’</a:t>
            </a:r>
            <a:r>
              <a:rPr lang="en-US" altLang="zh-TW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 </a:t>
            </a:r>
            <a:r>
              <a:rPr lang="zh-TW" altLang="en-US" sz="28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交</a:t>
            </a:r>
            <a:r>
              <a:rPr lang="zh-CN" altLang="en-US" sz="28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 </a:t>
            </a:r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即</a:t>
            </a:r>
            <a:r>
              <a:rPr lang="zh-CN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为仓库</a:t>
            </a:r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800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en-US" altLang="zh-TW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的位置。</a:t>
            </a:r>
          </a:p>
        </p:txBody>
      </p:sp>
    </p:spTree>
    <p:extLst>
      <p:ext uri="{BB962C8B-B14F-4D97-AF65-F5344CB8AC3E}">
        <p14:creationId xmlns:p14="http://schemas.microsoft.com/office/powerpoint/2010/main" val="262654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2618266" y="1268026"/>
            <a:ext cx="6944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9.  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寻找仓库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位置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时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，有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什么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可能的</a:t>
            </a:r>
            <a:r>
              <a:rPr lang="zh-TW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限制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？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 我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们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可以作出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怎样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妥协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？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403DDE9-8636-4881-967D-87B17CCD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312063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DF6B78-A233-41F9-8D05-0AB7A517C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F42529F-CF65-4799-9390-81879233D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矩形 58">
            <a:extLst>
              <a:ext uri="{FF2B5EF4-FFF2-40B4-BE49-F238E27FC236}">
                <a16:creationId xmlns:a16="http://schemas.microsoft.com/office/drawing/2014/main" id="{AB848812-94A0-4B53-B17A-E1963A3F8F06}"/>
              </a:ext>
            </a:extLst>
          </p:cNvPr>
          <p:cNvSpPr/>
          <p:nvPr/>
        </p:nvSpPr>
        <p:spPr>
          <a:xfrm>
            <a:off x="1513919" y="2736502"/>
            <a:ext cx="91530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可能的限制：在</a:t>
            </a:r>
            <a:r>
              <a:rPr lang="zh-CN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干路</a:t>
            </a:r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旁建造</a:t>
            </a:r>
            <a:r>
              <a:rPr lang="zh-CN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仓库</a:t>
            </a:r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8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建设</a:t>
            </a:r>
            <a:r>
              <a:rPr lang="zh-TW" altLang="en-US" sz="28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成本可能非常高</a:t>
            </a:r>
            <a:r>
              <a:rPr lang="zh-TW" altLang="en-US" sz="28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</a:t>
            </a:r>
            <a:endParaRPr lang="en-US" altLang="zh-TW" sz="28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CN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从</a:t>
            </a:r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城市</a:t>
            </a:r>
            <a:r>
              <a:rPr lang="zh-CN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规划</a:t>
            </a:r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的角度而言，靠近</a:t>
            </a:r>
            <a:r>
              <a:rPr lang="zh-CN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干</a:t>
            </a:r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路的</a:t>
            </a:r>
            <a:r>
              <a:rPr lang="zh-CN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区域</a:t>
            </a:r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可能被分配用</a:t>
            </a:r>
            <a:r>
              <a:rPr lang="zh-CN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于商业</a:t>
            </a:r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或住宅用途，而不是</a:t>
            </a:r>
            <a:r>
              <a:rPr lang="zh-CN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工业</a:t>
            </a:r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用途。</a:t>
            </a:r>
          </a:p>
        </p:txBody>
      </p:sp>
      <p:sp>
        <p:nvSpPr>
          <p:cNvPr id="15" name="矩形 58">
            <a:extLst>
              <a:ext uri="{FF2B5EF4-FFF2-40B4-BE49-F238E27FC236}">
                <a16:creationId xmlns:a16="http://schemas.microsoft.com/office/drawing/2014/main" id="{7FE9E108-82FE-4C4E-B027-8B62D3E41CE5}"/>
              </a:ext>
            </a:extLst>
          </p:cNvPr>
          <p:cNvSpPr/>
          <p:nvPr/>
        </p:nvSpPr>
        <p:spPr>
          <a:xfrm>
            <a:off x="1513918" y="4518132"/>
            <a:ext cx="91530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为了应对这</a:t>
            </a:r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些限制，</a:t>
            </a:r>
            <a:r>
              <a:rPr lang="zh-CN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我们</a:t>
            </a:r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可以首先</a:t>
            </a:r>
            <a:r>
              <a:rPr lang="zh-CN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确定</a:t>
            </a:r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800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en-US" altLang="zh-TW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的最佳位置。</a:t>
            </a:r>
            <a:endParaRPr lang="en-US" altLang="zh-TW" sz="28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CN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然后</a:t>
            </a:r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，</a:t>
            </a:r>
            <a:r>
              <a:rPr lang="zh-CN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我们</a:t>
            </a:r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可以</a:t>
            </a:r>
            <a:r>
              <a:rPr lang="zh-CN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寻找尽可能</a:t>
            </a:r>
            <a:r>
              <a:rPr lang="zh-TW" altLang="en-US" sz="28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靠近最佳位置</a:t>
            </a:r>
            <a:r>
              <a:rPr lang="zh-TW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的其他可行位置。</a:t>
            </a:r>
          </a:p>
        </p:txBody>
      </p:sp>
    </p:spTree>
    <p:extLst>
      <p:ext uri="{BB962C8B-B14F-4D97-AF65-F5344CB8AC3E}">
        <p14:creationId xmlns:p14="http://schemas.microsoft.com/office/powerpoint/2010/main" val="17308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72E413-EEDD-4CB4-8C31-33F6F8697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59" y="3619500"/>
            <a:ext cx="2895600" cy="3238500"/>
          </a:xfrm>
          <a:prstGeom prst="rect">
            <a:avLst/>
          </a:prstGeom>
        </p:spPr>
      </p:pic>
      <p:sp>
        <p:nvSpPr>
          <p:cNvPr id="44" name="Freeform 34">
            <a:extLst>
              <a:ext uri="{FF2B5EF4-FFF2-40B4-BE49-F238E27FC236}">
                <a16:creationId xmlns:a16="http://schemas.microsoft.com/office/drawing/2014/main" id="{2AB26261-0221-40ED-9960-495A1B197219}"/>
              </a:ext>
            </a:extLst>
          </p:cNvPr>
          <p:cNvSpPr>
            <a:spLocks noEditPoints="1"/>
          </p:cNvSpPr>
          <p:nvPr/>
        </p:nvSpPr>
        <p:spPr bwMode="auto">
          <a:xfrm rot="20785645">
            <a:off x="10433605" y="2671256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任意多边形 27">
            <a:extLst>
              <a:ext uri="{FF2B5EF4-FFF2-40B4-BE49-F238E27FC236}">
                <a16:creationId xmlns:a16="http://schemas.microsoft.com/office/drawing/2014/main" id="{3BFD5E09-A035-432E-9BAC-06C8CC2E0D74}"/>
              </a:ext>
            </a:extLst>
          </p:cNvPr>
          <p:cNvSpPr/>
          <p:nvPr/>
        </p:nvSpPr>
        <p:spPr>
          <a:xfrm>
            <a:off x="6949453" y="2698188"/>
            <a:ext cx="3458024" cy="464495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7">
            <a:extLst>
              <a:ext uri="{FF2B5EF4-FFF2-40B4-BE49-F238E27FC236}">
                <a16:creationId xmlns:a16="http://schemas.microsoft.com/office/drawing/2014/main" id="{D2245E28-5F1B-4E0D-9138-B4D32426B683}"/>
              </a:ext>
            </a:extLst>
          </p:cNvPr>
          <p:cNvSpPr txBox="1"/>
          <p:nvPr/>
        </p:nvSpPr>
        <p:spPr>
          <a:xfrm>
            <a:off x="6186890" y="4131505"/>
            <a:ext cx="5759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确</a:t>
            </a:r>
            <a:r>
              <a:rPr lang="zh-TW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保</a:t>
            </a:r>
            <a:r>
              <a:rPr lang="zh-CN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从总</a:t>
            </a:r>
            <a:r>
              <a:rPr lang="zh-TW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部到三家商店的</a:t>
            </a:r>
            <a:r>
              <a:rPr lang="zh-CN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距离</a:t>
            </a:r>
            <a:r>
              <a:rPr lang="zh-TW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相同</a:t>
            </a:r>
            <a:endParaRPr lang="zh-CN" altLang="en-US" sz="4000" dirty="0"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85F00C3-BC70-43C2-AB1B-892F0D2D6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3" y="3723449"/>
            <a:ext cx="462514" cy="45034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AA0665-1432-49BF-AD17-61A8BA78C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421" y="1862280"/>
            <a:ext cx="629138" cy="612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EE5D6D-F9B3-4B16-90DC-ACFBE5B3E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3" y="4705350"/>
            <a:ext cx="1457325" cy="2152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2793B0-BB21-4222-BB2C-7EA26BB9BB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146" y="4857750"/>
            <a:ext cx="3114675" cy="2000250"/>
          </a:xfrm>
          <a:prstGeom prst="rect">
            <a:avLst/>
          </a:prstGeom>
        </p:spPr>
      </p:pic>
      <p:sp>
        <p:nvSpPr>
          <p:cNvPr id="18" name="文本框 7">
            <a:extLst>
              <a:ext uri="{FF2B5EF4-FFF2-40B4-BE49-F238E27FC236}">
                <a16:creationId xmlns:a16="http://schemas.microsoft.com/office/drawing/2014/main" id="{FADC79F1-687C-4469-9C0F-C7EFC845055F}"/>
              </a:ext>
            </a:extLst>
          </p:cNvPr>
          <p:cNvSpPr txBox="1"/>
          <p:nvPr/>
        </p:nvSpPr>
        <p:spPr>
          <a:xfrm>
            <a:off x="7222194" y="2054687"/>
            <a:ext cx="31852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活动 </a:t>
            </a:r>
            <a:r>
              <a:rPr lang="en-US" altLang="zh-CN" sz="6600" dirty="0">
                <a:latin typeface="Times New Roman" panose="02020603050405020304" pitchFamily="18" charset="0"/>
                <a:ea typeface="新蒂黑板报" panose="03000600000000000000" pitchFamily="66" charset="-122"/>
                <a:cs typeface="Times New Roman" panose="02020603050405020304" pitchFamily="18" charset="0"/>
              </a:rPr>
              <a:t>2A</a:t>
            </a:r>
            <a:endParaRPr lang="zh-CN" altLang="en-US" sz="6600" dirty="0">
              <a:latin typeface="Times New Roman" panose="02020603050405020304" pitchFamily="18" charset="0"/>
              <a:ea typeface="新蒂黑板报" panose="03000600000000000000" pitchFamily="66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5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940176" y="1859340"/>
            <a:ext cx="83116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1.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如果有三家不同的商店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、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，</a:t>
            </a:r>
            <a:endParaRPr lang="en-US" altLang="zh-CN" sz="24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      我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们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总裁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希望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确保总部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与</a:t>
            </a:r>
            <a:r>
              <a:rPr lang="zh-TW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它</a:t>
            </a:r>
            <a:r>
              <a:rPr lang="zh-CN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们</a:t>
            </a:r>
            <a:r>
              <a:rPr lang="zh-TW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每一家的</a:t>
            </a:r>
            <a:r>
              <a:rPr lang="zh-CN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距离</a:t>
            </a:r>
            <a:r>
              <a:rPr lang="zh-TW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都相同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 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以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数学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形式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表达这个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要求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9" name="矩形 58">
            <a:extLst>
              <a:ext uri="{FF2B5EF4-FFF2-40B4-BE49-F238E27FC236}">
                <a16:creationId xmlns:a16="http://schemas.microsoft.com/office/drawing/2014/main" id="{9E3110C5-3996-45A2-8CF3-A9A5127C50FF}"/>
              </a:ext>
            </a:extLst>
          </p:cNvPr>
          <p:cNvSpPr/>
          <p:nvPr/>
        </p:nvSpPr>
        <p:spPr>
          <a:xfrm>
            <a:off x="2774307" y="4070555"/>
            <a:ext cx="6643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QA</a:t>
            </a:r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= </a:t>
            </a:r>
            <a:r>
              <a:rPr lang="en-US" altLang="zh-CN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QB</a:t>
            </a:r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= </a:t>
            </a:r>
            <a:r>
              <a:rPr lang="en-US" altLang="zh-CN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QC</a:t>
            </a:r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（或 </a:t>
            </a:r>
            <a:r>
              <a:rPr lang="en-US" altLang="zh-CN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QA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、</a:t>
            </a:r>
            <a:r>
              <a:rPr lang="en-US" altLang="zh-CN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QB</a:t>
            </a:r>
            <a:r>
              <a:rPr lang="en-US" altLang="zh-CN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CN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QC</a:t>
            </a:r>
            <a:r>
              <a:rPr lang="en-US" altLang="zh-CN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是</a:t>
            </a:r>
            <a:r>
              <a:rPr lang="zh-CN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相等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。）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2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2546342" y="619772"/>
            <a:ext cx="70993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2.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的哪一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个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中心符合我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们总裁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的要求？</a:t>
            </a:r>
          </a:p>
          <a:p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运用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以下的小程式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来验证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你的答案。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连接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：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hlinkClick r:id="rId4"/>
              </a:rPr>
              <a:t>https://www.geogebra.org/m/gm6ayhap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endParaRPr lang="zh-TW" altLang="en-US" sz="24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90AA50-FD15-43CA-BB21-C2957751E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427" y="2258953"/>
            <a:ext cx="5742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8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7CE5C2-7C23-45EB-8596-54E6E2D45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87" y="1538023"/>
            <a:ext cx="10574226" cy="3781953"/>
          </a:xfrm>
          <a:prstGeom prst="rect">
            <a:avLst/>
          </a:prstGeom>
        </p:spPr>
      </p:pic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82AF42-3089-4ACD-A250-DD154BBA4C65}"/>
              </a:ext>
            </a:extLst>
          </p:cNvPr>
          <p:cNvSpPr/>
          <p:nvPr/>
        </p:nvSpPr>
        <p:spPr>
          <a:xfrm>
            <a:off x="5661426" y="2583875"/>
            <a:ext cx="86914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7.18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CA907E-2CD8-4A3D-9DD9-AA29DECBB7E4}"/>
              </a:ext>
            </a:extLst>
          </p:cNvPr>
          <p:cNvSpPr/>
          <p:nvPr/>
        </p:nvSpPr>
        <p:spPr>
          <a:xfrm>
            <a:off x="5661425" y="328790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.74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166E07-21CF-430B-912E-CCA07D50E3F3}"/>
              </a:ext>
            </a:extLst>
          </p:cNvPr>
          <p:cNvSpPr/>
          <p:nvPr/>
        </p:nvSpPr>
        <p:spPr>
          <a:xfrm>
            <a:off x="5661425" y="399193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6.57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DC5705-1501-4B31-A1F9-26B52BFB1404}"/>
              </a:ext>
            </a:extLst>
          </p:cNvPr>
          <p:cNvSpPr/>
          <p:nvPr/>
        </p:nvSpPr>
        <p:spPr>
          <a:xfrm>
            <a:off x="5661426" y="469596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8.43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36A5DA-CE92-4A67-B7BF-12ABA4740B95}"/>
              </a:ext>
            </a:extLst>
          </p:cNvPr>
          <p:cNvSpPr/>
          <p:nvPr/>
        </p:nvSpPr>
        <p:spPr>
          <a:xfrm>
            <a:off x="1451787" y="3287905"/>
            <a:ext cx="48763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E26E4E-AACD-4211-AFCF-B555DA17AE72}"/>
              </a:ext>
            </a:extLst>
          </p:cNvPr>
          <p:cNvSpPr/>
          <p:nvPr/>
        </p:nvSpPr>
        <p:spPr>
          <a:xfrm>
            <a:off x="7682038" y="258387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4.23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4BA404-95CE-415C-BD9B-B4B38716B5BD}"/>
              </a:ext>
            </a:extLst>
          </p:cNvPr>
          <p:cNvSpPr/>
          <p:nvPr/>
        </p:nvSpPr>
        <p:spPr>
          <a:xfrm>
            <a:off x="7682038" y="3287905"/>
            <a:ext cx="86914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5.74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6E3921-5639-4A88-BF87-21A4FF1FBFC8}"/>
              </a:ext>
            </a:extLst>
          </p:cNvPr>
          <p:cNvSpPr/>
          <p:nvPr/>
        </p:nvSpPr>
        <p:spPr>
          <a:xfrm>
            <a:off x="7682038" y="399193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4.68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36DA2F-D604-4D51-ABC5-416F6BF095BF}"/>
              </a:ext>
            </a:extLst>
          </p:cNvPr>
          <p:cNvSpPr/>
          <p:nvPr/>
        </p:nvSpPr>
        <p:spPr>
          <a:xfrm>
            <a:off x="7682038" y="469596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.65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384455-C1B6-4D48-A044-C4542FF609B8}"/>
              </a:ext>
            </a:extLst>
          </p:cNvPr>
          <p:cNvSpPr/>
          <p:nvPr/>
        </p:nvSpPr>
        <p:spPr>
          <a:xfrm>
            <a:off x="9832345" y="2585782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5.20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1024A5-B265-4DBF-AA32-DAAC875E1F9A}"/>
              </a:ext>
            </a:extLst>
          </p:cNvPr>
          <p:cNvSpPr/>
          <p:nvPr/>
        </p:nvSpPr>
        <p:spPr>
          <a:xfrm>
            <a:off x="9832346" y="3286920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5.74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16EB81-7565-494A-A4C3-9F655A4DE654}"/>
              </a:ext>
            </a:extLst>
          </p:cNvPr>
          <p:cNvSpPr/>
          <p:nvPr/>
        </p:nvSpPr>
        <p:spPr>
          <a:xfrm>
            <a:off x="9832344" y="399193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5.50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2B2F78-AC94-4D73-8FE9-BD3B571FC7A1}"/>
              </a:ext>
            </a:extLst>
          </p:cNvPr>
          <p:cNvSpPr/>
          <p:nvPr/>
        </p:nvSpPr>
        <p:spPr>
          <a:xfrm>
            <a:off x="9832344" y="4690929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5.66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E06A83B1-6901-4F9E-A099-28618D42EF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5"/>
          <a:stretch/>
        </p:blipFill>
        <p:spPr>
          <a:xfrm>
            <a:off x="4174122" y="3413872"/>
            <a:ext cx="3424640" cy="1289019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3791744" y="2060848"/>
            <a:ext cx="4233329" cy="3227560"/>
          </a:xfrm>
          <a:custGeom>
            <a:avLst/>
            <a:gdLst>
              <a:gd name="connsiteX0" fmla="*/ 692107 w 4233329"/>
              <a:gd name="connsiteY0" fmla="*/ 230189 h 3227560"/>
              <a:gd name="connsiteX1" fmla="*/ 606311 w 4233329"/>
              <a:gd name="connsiteY1" fmla="*/ 232933 h 3227560"/>
              <a:gd name="connsiteX2" fmla="*/ 330515 w 4233329"/>
              <a:gd name="connsiteY2" fmla="*/ 632928 h 3227560"/>
              <a:gd name="connsiteX3" fmla="*/ 403145 w 4233329"/>
              <a:gd name="connsiteY3" fmla="*/ 2772901 h 3227560"/>
              <a:gd name="connsiteX4" fmla="*/ 1440706 w 4233329"/>
              <a:gd name="connsiteY4" fmla="*/ 2952899 h 3227560"/>
              <a:gd name="connsiteX5" fmla="*/ 3703068 w 4233329"/>
              <a:gd name="connsiteY5" fmla="*/ 2920902 h 3227560"/>
              <a:gd name="connsiteX6" fmla="*/ 3906009 w 4233329"/>
              <a:gd name="connsiteY6" fmla="*/ 1782913 h 3227560"/>
              <a:gd name="connsiteX7" fmla="*/ 3775220 w 4233329"/>
              <a:gd name="connsiteY7" fmla="*/ 332932 h 3227560"/>
              <a:gd name="connsiteX8" fmla="*/ 1824604 w 4233329"/>
              <a:gd name="connsiteY8" fmla="*/ 262933 h 3227560"/>
              <a:gd name="connsiteX9" fmla="*/ 692107 w 4233329"/>
              <a:gd name="connsiteY9" fmla="*/ 230189 h 3227560"/>
              <a:gd name="connsiteX10" fmla="*/ 442503 w 4233329"/>
              <a:gd name="connsiteY10" fmla="*/ 300 h 3227560"/>
              <a:gd name="connsiteX11" fmla="*/ 1773431 w 4233329"/>
              <a:gd name="connsiteY11" fmla="*/ 38781 h 3227560"/>
              <a:gd name="connsiteX12" fmla="*/ 4065824 w 4233329"/>
              <a:gd name="connsiteY12" fmla="*/ 121045 h 3227560"/>
              <a:gd name="connsiteX13" fmla="*/ 4219530 w 4233329"/>
              <a:gd name="connsiteY13" fmla="*/ 1825085 h 3227560"/>
              <a:gd name="connsiteX14" fmla="*/ 3981031 w 4233329"/>
              <a:gd name="connsiteY14" fmla="*/ 3162467 h 3227560"/>
              <a:gd name="connsiteX15" fmla="*/ 1322268 w 4233329"/>
              <a:gd name="connsiteY15" fmla="*/ 3200070 h 3227560"/>
              <a:gd name="connsiteX16" fmla="*/ 102910 w 4233329"/>
              <a:gd name="connsiteY16" fmla="*/ 2988535 h 3227560"/>
              <a:gd name="connsiteX17" fmla="*/ 17555 w 4233329"/>
              <a:gd name="connsiteY17" fmla="*/ 473605 h 3227560"/>
              <a:gd name="connsiteX18" fmla="*/ 341674 w 4233329"/>
              <a:gd name="connsiteY18" fmla="*/ 3525 h 3227560"/>
              <a:gd name="connsiteX19" fmla="*/ 442503 w 4233329"/>
              <a:gd name="connsiteY19" fmla="*/ 300 h 322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33329" h="3227560">
                <a:moveTo>
                  <a:pt x="692107" y="230189"/>
                </a:moveTo>
                <a:cubicBezTo>
                  <a:pt x="659083" y="230589"/>
                  <a:pt x="630305" y="231475"/>
                  <a:pt x="606311" y="232933"/>
                </a:cubicBezTo>
                <a:cubicBezTo>
                  <a:pt x="414362" y="244600"/>
                  <a:pt x="374752" y="437931"/>
                  <a:pt x="330515" y="632928"/>
                </a:cubicBezTo>
                <a:cubicBezTo>
                  <a:pt x="296654" y="1056256"/>
                  <a:pt x="320155" y="2603079"/>
                  <a:pt x="403145" y="2772901"/>
                </a:cubicBezTo>
                <a:cubicBezTo>
                  <a:pt x="486134" y="2942724"/>
                  <a:pt x="890719" y="2928232"/>
                  <a:pt x="1440706" y="2952899"/>
                </a:cubicBezTo>
                <a:cubicBezTo>
                  <a:pt x="1990693" y="2977566"/>
                  <a:pt x="3547289" y="3001102"/>
                  <a:pt x="3703068" y="2920902"/>
                </a:cubicBezTo>
                <a:cubicBezTo>
                  <a:pt x="3858848" y="2840703"/>
                  <a:pt x="3893984" y="2214242"/>
                  <a:pt x="3906009" y="1782913"/>
                </a:cubicBezTo>
                <a:cubicBezTo>
                  <a:pt x="3918035" y="1351585"/>
                  <a:pt x="3956302" y="484220"/>
                  <a:pt x="3775220" y="332932"/>
                </a:cubicBezTo>
                <a:cubicBezTo>
                  <a:pt x="3594137" y="181645"/>
                  <a:pt x="2352755" y="279599"/>
                  <a:pt x="1824604" y="262933"/>
                </a:cubicBezTo>
                <a:cubicBezTo>
                  <a:pt x="1362472" y="248350"/>
                  <a:pt x="923276" y="227386"/>
                  <a:pt x="692107" y="230189"/>
                </a:cubicBezTo>
                <a:close/>
                <a:moveTo>
                  <a:pt x="442503" y="300"/>
                </a:moveTo>
                <a:cubicBezTo>
                  <a:pt x="714176" y="-2994"/>
                  <a:pt x="1230326" y="21643"/>
                  <a:pt x="1773431" y="38781"/>
                </a:cubicBezTo>
                <a:cubicBezTo>
                  <a:pt x="2394122" y="58367"/>
                  <a:pt x="3853013" y="-56751"/>
                  <a:pt x="4065824" y="121045"/>
                </a:cubicBezTo>
                <a:cubicBezTo>
                  <a:pt x="4278635" y="298840"/>
                  <a:pt x="4233662" y="1318182"/>
                  <a:pt x="4219530" y="1825085"/>
                </a:cubicBezTo>
                <a:cubicBezTo>
                  <a:pt x="4205397" y="2331989"/>
                  <a:pt x="4164105" y="3068215"/>
                  <a:pt x="3981031" y="3162467"/>
                </a:cubicBezTo>
                <a:cubicBezTo>
                  <a:pt x="3797956" y="3256719"/>
                  <a:pt x="1968621" y="3229059"/>
                  <a:pt x="1322268" y="3200070"/>
                </a:cubicBezTo>
                <a:cubicBezTo>
                  <a:pt x="675915" y="3171082"/>
                  <a:pt x="200440" y="3188112"/>
                  <a:pt x="102910" y="2988535"/>
                </a:cubicBezTo>
                <a:cubicBezTo>
                  <a:pt x="5380" y="2788957"/>
                  <a:pt x="-22240" y="971107"/>
                  <a:pt x="17555" y="473605"/>
                </a:cubicBezTo>
                <a:cubicBezTo>
                  <a:pt x="69542" y="244441"/>
                  <a:pt x="116093" y="17235"/>
                  <a:pt x="341674" y="3525"/>
                </a:cubicBezTo>
                <a:cubicBezTo>
                  <a:pt x="369872" y="1811"/>
                  <a:pt x="403693" y="770"/>
                  <a:pt x="442503" y="300"/>
                </a:cubicBezTo>
                <a:close/>
              </a:path>
            </a:pathLst>
          </a:custGeom>
          <a:solidFill>
            <a:schemeClr val="bg1"/>
          </a:solidFill>
          <a:ln w="28575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4931100" y="5276216"/>
            <a:ext cx="1920382" cy="472541"/>
          </a:xfrm>
          <a:custGeom>
            <a:avLst/>
            <a:gdLst>
              <a:gd name="connsiteX0" fmla="*/ 735217 w 1920382"/>
              <a:gd name="connsiteY0" fmla="*/ 0 h 472541"/>
              <a:gd name="connsiteX1" fmla="*/ 750207 w 1920382"/>
              <a:gd name="connsiteY1" fmla="*/ 254833 h 472541"/>
              <a:gd name="connsiteX2" fmla="*/ 120620 w 1920382"/>
              <a:gd name="connsiteY2" fmla="*/ 254833 h 472541"/>
              <a:gd name="connsiteX3" fmla="*/ 699 w 1920382"/>
              <a:gd name="connsiteY3" fmla="*/ 449705 h 472541"/>
              <a:gd name="connsiteX4" fmla="*/ 1919440 w 1920382"/>
              <a:gd name="connsiteY4" fmla="*/ 464695 h 472541"/>
              <a:gd name="connsiteX5" fmla="*/ 1844489 w 1920382"/>
              <a:gd name="connsiteY5" fmla="*/ 254833 h 472541"/>
              <a:gd name="connsiteX6" fmla="*/ 1154941 w 1920382"/>
              <a:gd name="connsiteY6" fmla="*/ 224852 h 472541"/>
              <a:gd name="connsiteX7" fmla="*/ 1169931 w 1920382"/>
              <a:gd name="connsiteY7" fmla="*/ 14990 h 47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0382" h="472541">
                <a:moveTo>
                  <a:pt x="735217" y="0"/>
                </a:moveTo>
                <a:lnTo>
                  <a:pt x="750207" y="254833"/>
                </a:lnTo>
                <a:cubicBezTo>
                  <a:pt x="540345" y="254833"/>
                  <a:pt x="245538" y="222354"/>
                  <a:pt x="120620" y="254833"/>
                </a:cubicBezTo>
                <a:cubicBezTo>
                  <a:pt x="-4298" y="287312"/>
                  <a:pt x="-1800" y="368508"/>
                  <a:pt x="699" y="449705"/>
                </a:cubicBezTo>
                <a:cubicBezTo>
                  <a:pt x="640279" y="454702"/>
                  <a:pt x="1609643" y="487180"/>
                  <a:pt x="1919440" y="464695"/>
                </a:cubicBezTo>
                <a:cubicBezTo>
                  <a:pt x="1894456" y="394741"/>
                  <a:pt x="1971906" y="294807"/>
                  <a:pt x="1844489" y="254833"/>
                </a:cubicBezTo>
                <a:lnTo>
                  <a:pt x="1154941" y="224852"/>
                </a:lnTo>
                <a:lnTo>
                  <a:pt x="1169931" y="1499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7622010" y="5108972"/>
            <a:ext cx="1481072" cy="458948"/>
          </a:xfrm>
          <a:custGeom>
            <a:avLst/>
            <a:gdLst>
              <a:gd name="connsiteX0" fmla="*/ 1094705 w 1094705"/>
              <a:gd name="connsiteY0" fmla="*/ 269687 h 815443"/>
              <a:gd name="connsiteX1" fmla="*/ 862885 w 1094705"/>
              <a:gd name="connsiteY1" fmla="*/ 115141 h 815443"/>
              <a:gd name="connsiteX2" fmla="*/ 746975 w 1094705"/>
              <a:gd name="connsiteY2" fmla="*/ 359839 h 815443"/>
              <a:gd name="connsiteX3" fmla="*/ 914400 w 1094705"/>
              <a:gd name="connsiteY3" fmla="*/ 308324 h 815443"/>
              <a:gd name="connsiteX4" fmla="*/ 927279 w 1094705"/>
              <a:gd name="connsiteY4" fmla="*/ 12110 h 815443"/>
              <a:gd name="connsiteX5" fmla="*/ 373488 w 1094705"/>
              <a:gd name="connsiteY5" fmla="*/ 771963 h 815443"/>
              <a:gd name="connsiteX6" fmla="*/ 0 w 1094705"/>
              <a:gd name="connsiteY6" fmla="*/ 656053 h 815443"/>
              <a:gd name="connsiteX0-1" fmla="*/ 1481072 w 1481072"/>
              <a:gd name="connsiteY0-2" fmla="*/ 553022 h 815443"/>
              <a:gd name="connsiteX1-3" fmla="*/ 862885 w 1481072"/>
              <a:gd name="connsiteY1-4" fmla="*/ 115141 h 815443"/>
              <a:gd name="connsiteX2-5" fmla="*/ 746975 w 1481072"/>
              <a:gd name="connsiteY2-6" fmla="*/ 359839 h 815443"/>
              <a:gd name="connsiteX3-7" fmla="*/ 914400 w 1481072"/>
              <a:gd name="connsiteY3-8" fmla="*/ 308324 h 815443"/>
              <a:gd name="connsiteX4-9" fmla="*/ 927279 w 1481072"/>
              <a:gd name="connsiteY4-10" fmla="*/ 12110 h 815443"/>
              <a:gd name="connsiteX5-11" fmla="*/ 373488 w 1481072"/>
              <a:gd name="connsiteY5-12" fmla="*/ 771963 h 815443"/>
              <a:gd name="connsiteX6-13" fmla="*/ 0 w 1481072"/>
              <a:gd name="connsiteY6-14" fmla="*/ 656053 h 815443"/>
              <a:gd name="connsiteX0-15" fmla="*/ 1481072 w 1481072"/>
              <a:gd name="connsiteY0-16" fmla="*/ 548904 h 811325"/>
              <a:gd name="connsiteX1-17" fmla="*/ 862885 w 1481072"/>
              <a:gd name="connsiteY1-18" fmla="*/ 111023 h 811325"/>
              <a:gd name="connsiteX2-19" fmla="*/ 746975 w 1481072"/>
              <a:gd name="connsiteY2-20" fmla="*/ 355721 h 811325"/>
              <a:gd name="connsiteX3-21" fmla="*/ 1068947 w 1481072"/>
              <a:gd name="connsiteY3-22" fmla="*/ 368600 h 811325"/>
              <a:gd name="connsiteX4-23" fmla="*/ 927279 w 1481072"/>
              <a:gd name="connsiteY4-24" fmla="*/ 7992 h 811325"/>
              <a:gd name="connsiteX5-25" fmla="*/ 373488 w 1481072"/>
              <a:gd name="connsiteY5-26" fmla="*/ 767845 h 811325"/>
              <a:gd name="connsiteX6-27" fmla="*/ 0 w 1481072"/>
              <a:gd name="connsiteY6-28" fmla="*/ 651935 h 811325"/>
              <a:gd name="connsiteX0-29" fmla="*/ 1481072 w 1481072"/>
              <a:gd name="connsiteY0-30" fmla="*/ 549065 h 811486"/>
              <a:gd name="connsiteX1-31" fmla="*/ 862885 w 1481072"/>
              <a:gd name="connsiteY1-32" fmla="*/ 111184 h 811486"/>
              <a:gd name="connsiteX2-33" fmla="*/ 862885 w 1481072"/>
              <a:gd name="connsiteY2-34" fmla="*/ 407397 h 811486"/>
              <a:gd name="connsiteX3-35" fmla="*/ 1068947 w 1481072"/>
              <a:gd name="connsiteY3-36" fmla="*/ 368761 h 811486"/>
              <a:gd name="connsiteX4-37" fmla="*/ 927279 w 1481072"/>
              <a:gd name="connsiteY4-38" fmla="*/ 8153 h 811486"/>
              <a:gd name="connsiteX5-39" fmla="*/ 373488 w 1481072"/>
              <a:gd name="connsiteY5-40" fmla="*/ 768006 h 811486"/>
              <a:gd name="connsiteX6-41" fmla="*/ 0 w 1481072"/>
              <a:gd name="connsiteY6-42" fmla="*/ 652096 h 811486"/>
              <a:gd name="connsiteX0-43" fmla="*/ 1481072 w 1481072"/>
              <a:gd name="connsiteY0-44" fmla="*/ 473324 h 730121"/>
              <a:gd name="connsiteX1-45" fmla="*/ 862885 w 1481072"/>
              <a:gd name="connsiteY1-46" fmla="*/ 35443 h 730121"/>
              <a:gd name="connsiteX2-47" fmla="*/ 862885 w 1481072"/>
              <a:gd name="connsiteY2-48" fmla="*/ 331656 h 730121"/>
              <a:gd name="connsiteX3-49" fmla="*/ 1068947 w 1481072"/>
              <a:gd name="connsiteY3-50" fmla="*/ 293020 h 730121"/>
              <a:gd name="connsiteX4-51" fmla="*/ 695459 w 1481072"/>
              <a:gd name="connsiteY4-52" fmla="*/ 9685 h 730121"/>
              <a:gd name="connsiteX5-53" fmla="*/ 373488 w 1481072"/>
              <a:gd name="connsiteY5-54" fmla="*/ 692265 h 730121"/>
              <a:gd name="connsiteX6-55" fmla="*/ 0 w 1481072"/>
              <a:gd name="connsiteY6-56" fmla="*/ 576355 h 730121"/>
              <a:gd name="connsiteX0-57" fmla="*/ 1481072 w 1481072"/>
              <a:gd name="connsiteY0-58" fmla="*/ 473324 h 730121"/>
              <a:gd name="connsiteX1-59" fmla="*/ 875764 w 1481072"/>
              <a:gd name="connsiteY1-60" fmla="*/ 164232 h 730121"/>
              <a:gd name="connsiteX2-61" fmla="*/ 862885 w 1481072"/>
              <a:gd name="connsiteY2-62" fmla="*/ 331656 h 730121"/>
              <a:gd name="connsiteX3-63" fmla="*/ 1068947 w 1481072"/>
              <a:gd name="connsiteY3-64" fmla="*/ 293020 h 730121"/>
              <a:gd name="connsiteX4-65" fmla="*/ 695459 w 1481072"/>
              <a:gd name="connsiteY4-66" fmla="*/ 9685 h 730121"/>
              <a:gd name="connsiteX5-67" fmla="*/ 373488 w 1481072"/>
              <a:gd name="connsiteY5-68" fmla="*/ 692265 h 730121"/>
              <a:gd name="connsiteX6-69" fmla="*/ 0 w 1481072"/>
              <a:gd name="connsiteY6-70" fmla="*/ 576355 h 730121"/>
              <a:gd name="connsiteX0-71" fmla="*/ 1481072 w 1481072"/>
              <a:gd name="connsiteY0-72" fmla="*/ 473324 h 730121"/>
              <a:gd name="connsiteX1-73" fmla="*/ 875764 w 1481072"/>
              <a:gd name="connsiteY1-74" fmla="*/ 164232 h 730121"/>
              <a:gd name="connsiteX2-75" fmla="*/ 862885 w 1481072"/>
              <a:gd name="connsiteY2-76" fmla="*/ 331656 h 730121"/>
              <a:gd name="connsiteX3-77" fmla="*/ 1068947 w 1481072"/>
              <a:gd name="connsiteY3-78" fmla="*/ 293020 h 730121"/>
              <a:gd name="connsiteX4-79" fmla="*/ 695459 w 1481072"/>
              <a:gd name="connsiteY4-80" fmla="*/ 9685 h 730121"/>
              <a:gd name="connsiteX5-81" fmla="*/ 373488 w 1481072"/>
              <a:gd name="connsiteY5-82" fmla="*/ 692265 h 730121"/>
              <a:gd name="connsiteX6-83" fmla="*/ 0 w 1481072"/>
              <a:gd name="connsiteY6-84" fmla="*/ 576355 h 730121"/>
              <a:gd name="connsiteX0-85" fmla="*/ 1481072 w 1481072"/>
              <a:gd name="connsiteY0-86" fmla="*/ 463654 h 720451"/>
              <a:gd name="connsiteX1-87" fmla="*/ 875764 w 1481072"/>
              <a:gd name="connsiteY1-88" fmla="*/ 154562 h 720451"/>
              <a:gd name="connsiteX2-89" fmla="*/ 862885 w 1481072"/>
              <a:gd name="connsiteY2-90" fmla="*/ 321986 h 720451"/>
              <a:gd name="connsiteX3-91" fmla="*/ 1068947 w 1481072"/>
              <a:gd name="connsiteY3-92" fmla="*/ 283350 h 720451"/>
              <a:gd name="connsiteX4-93" fmla="*/ 695459 w 1481072"/>
              <a:gd name="connsiteY4-94" fmla="*/ 15 h 720451"/>
              <a:gd name="connsiteX5-95" fmla="*/ 373488 w 1481072"/>
              <a:gd name="connsiteY5-96" fmla="*/ 682595 h 720451"/>
              <a:gd name="connsiteX6-97" fmla="*/ 0 w 1481072"/>
              <a:gd name="connsiteY6-98" fmla="*/ 566685 h 720451"/>
              <a:gd name="connsiteX0-99" fmla="*/ 1481072 w 1481072"/>
              <a:gd name="connsiteY0-100" fmla="*/ 412142 h 665201"/>
              <a:gd name="connsiteX1-101" fmla="*/ 875764 w 1481072"/>
              <a:gd name="connsiteY1-102" fmla="*/ 103050 h 665201"/>
              <a:gd name="connsiteX2-103" fmla="*/ 862885 w 1481072"/>
              <a:gd name="connsiteY2-104" fmla="*/ 270474 h 665201"/>
              <a:gd name="connsiteX3-105" fmla="*/ 1068947 w 1481072"/>
              <a:gd name="connsiteY3-106" fmla="*/ 231838 h 665201"/>
              <a:gd name="connsiteX4-107" fmla="*/ 708338 w 1481072"/>
              <a:gd name="connsiteY4-108" fmla="*/ 19 h 665201"/>
              <a:gd name="connsiteX5-109" fmla="*/ 373488 w 1481072"/>
              <a:gd name="connsiteY5-110" fmla="*/ 631083 h 665201"/>
              <a:gd name="connsiteX6-111" fmla="*/ 0 w 1481072"/>
              <a:gd name="connsiteY6-112" fmla="*/ 515173 h 665201"/>
              <a:gd name="connsiteX0-113" fmla="*/ 1481072 w 1481072"/>
              <a:gd name="connsiteY0-114" fmla="*/ 419889 h 672948"/>
              <a:gd name="connsiteX1-115" fmla="*/ 875764 w 1481072"/>
              <a:gd name="connsiteY1-116" fmla="*/ 110797 h 672948"/>
              <a:gd name="connsiteX2-117" fmla="*/ 862885 w 1481072"/>
              <a:gd name="connsiteY2-118" fmla="*/ 278221 h 672948"/>
              <a:gd name="connsiteX3-119" fmla="*/ 1068947 w 1481072"/>
              <a:gd name="connsiteY3-120" fmla="*/ 239585 h 672948"/>
              <a:gd name="connsiteX4-121" fmla="*/ 708338 w 1481072"/>
              <a:gd name="connsiteY4-122" fmla="*/ 7766 h 672948"/>
              <a:gd name="connsiteX5-123" fmla="*/ 373488 w 1481072"/>
              <a:gd name="connsiteY5-124" fmla="*/ 638830 h 672948"/>
              <a:gd name="connsiteX6-125" fmla="*/ 0 w 1481072"/>
              <a:gd name="connsiteY6-126" fmla="*/ 522920 h 672948"/>
              <a:gd name="connsiteX0-127" fmla="*/ 1481072 w 1481072"/>
              <a:gd name="connsiteY0-128" fmla="*/ 421560 h 674619"/>
              <a:gd name="connsiteX1-129" fmla="*/ 875764 w 1481072"/>
              <a:gd name="connsiteY1-130" fmla="*/ 112468 h 674619"/>
              <a:gd name="connsiteX2-131" fmla="*/ 948947 w 1481072"/>
              <a:gd name="connsiteY2-132" fmla="*/ 591864 h 674619"/>
              <a:gd name="connsiteX3-133" fmla="*/ 1068947 w 1481072"/>
              <a:gd name="connsiteY3-134" fmla="*/ 241256 h 674619"/>
              <a:gd name="connsiteX4-135" fmla="*/ 708338 w 1481072"/>
              <a:gd name="connsiteY4-136" fmla="*/ 9437 h 674619"/>
              <a:gd name="connsiteX5-137" fmla="*/ 373488 w 1481072"/>
              <a:gd name="connsiteY5-138" fmla="*/ 640501 h 674619"/>
              <a:gd name="connsiteX6-139" fmla="*/ 0 w 1481072"/>
              <a:gd name="connsiteY6-140" fmla="*/ 524591 h 674619"/>
              <a:gd name="connsiteX0-141" fmla="*/ 1481072 w 1481072"/>
              <a:gd name="connsiteY0-142" fmla="*/ 311304 h 549690"/>
              <a:gd name="connsiteX1-143" fmla="*/ 875764 w 1481072"/>
              <a:gd name="connsiteY1-144" fmla="*/ 2212 h 549690"/>
              <a:gd name="connsiteX2-145" fmla="*/ 948947 w 1481072"/>
              <a:gd name="connsiteY2-146" fmla="*/ 481608 h 549690"/>
              <a:gd name="connsiteX3-147" fmla="*/ 1068947 w 1481072"/>
              <a:gd name="connsiteY3-148" fmla="*/ 131000 h 549690"/>
              <a:gd name="connsiteX4-149" fmla="*/ 708338 w 1481072"/>
              <a:gd name="connsiteY4-150" fmla="*/ 103577 h 549690"/>
              <a:gd name="connsiteX5-151" fmla="*/ 373488 w 1481072"/>
              <a:gd name="connsiteY5-152" fmla="*/ 530245 h 549690"/>
              <a:gd name="connsiteX6-153" fmla="*/ 0 w 1481072"/>
              <a:gd name="connsiteY6-154" fmla="*/ 414335 h 549690"/>
              <a:gd name="connsiteX0-155" fmla="*/ 1481072 w 1481072"/>
              <a:gd name="connsiteY0-156" fmla="*/ 311304 h 549690"/>
              <a:gd name="connsiteX1-157" fmla="*/ 875764 w 1481072"/>
              <a:gd name="connsiteY1-158" fmla="*/ 2212 h 549690"/>
              <a:gd name="connsiteX2-159" fmla="*/ 948947 w 1481072"/>
              <a:gd name="connsiteY2-160" fmla="*/ 481608 h 549690"/>
              <a:gd name="connsiteX3-161" fmla="*/ 1047432 w 1481072"/>
              <a:gd name="connsiteY3-162" fmla="*/ 297743 h 549690"/>
              <a:gd name="connsiteX4-163" fmla="*/ 708338 w 1481072"/>
              <a:gd name="connsiteY4-164" fmla="*/ 103577 h 549690"/>
              <a:gd name="connsiteX5-165" fmla="*/ 373488 w 1481072"/>
              <a:gd name="connsiteY5-166" fmla="*/ 530245 h 549690"/>
              <a:gd name="connsiteX6-167" fmla="*/ 0 w 1481072"/>
              <a:gd name="connsiteY6-168" fmla="*/ 414335 h 549690"/>
              <a:gd name="connsiteX0-169" fmla="*/ 1481072 w 1481072"/>
              <a:gd name="connsiteY0-170" fmla="*/ 310706 h 549092"/>
              <a:gd name="connsiteX1-171" fmla="*/ 875764 w 1481072"/>
              <a:gd name="connsiteY1-172" fmla="*/ 1614 h 549092"/>
              <a:gd name="connsiteX2-173" fmla="*/ 895158 w 1481072"/>
              <a:gd name="connsiteY2-174" fmla="*/ 454116 h 549092"/>
              <a:gd name="connsiteX3-175" fmla="*/ 1047432 w 1481072"/>
              <a:gd name="connsiteY3-176" fmla="*/ 297145 h 549092"/>
              <a:gd name="connsiteX4-177" fmla="*/ 708338 w 1481072"/>
              <a:gd name="connsiteY4-178" fmla="*/ 102979 h 549092"/>
              <a:gd name="connsiteX5-179" fmla="*/ 373488 w 1481072"/>
              <a:gd name="connsiteY5-180" fmla="*/ 529647 h 549092"/>
              <a:gd name="connsiteX6-181" fmla="*/ 0 w 1481072"/>
              <a:gd name="connsiteY6-182" fmla="*/ 413737 h 549092"/>
              <a:gd name="connsiteX0-183" fmla="*/ 1481072 w 1481072"/>
              <a:gd name="connsiteY0-184" fmla="*/ 310706 h 549092"/>
              <a:gd name="connsiteX1-185" fmla="*/ 875764 w 1481072"/>
              <a:gd name="connsiteY1-186" fmla="*/ 1614 h 549092"/>
              <a:gd name="connsiteX2-187" fmla="*/ 895158 w 1481072"/>
              <a:gd name="connsiteY2-188" fmla="*/ 454116 h 549092"/>
              <a:gd name="connsiteX3-189" fmla="*/ 1047432 w 1481072"/>
              <a:gd name="connsiteY3-190" fmla="*/ 297145 h 549092"/>
              <a:gd name="connsiteX4-191" fmla="*/ 708338 w 1481072"/>
              <a:gd name="connsiteY4-192" fmla="*/ 102979 h 549092"/>
              <a:gd name="connsiteX5-193" fmla="*/ 373488 w 1481072"/>
              <a:gd name="connsiteY5-194" fmla="*/ 529647 h 549092"/>
              <a:gd name="connsiteX6-195" fmla="*/ 0 w 1481072"/>
              <a:gd name="connsiteY6-196" fmla="*/ 413737 h 549092"/>
              <a:gd name="connsiteX0-197" fmla="*/ 1481072 w 1481072"/>
              <a:gd name="connsiteY0-198" fmla="*/ 310706 h 539006"/>
              <a:gd name="connsiteX1-199" fmla="*/ 875764 w 1481072"/>
              <a:gd name="connsiteY1-200" fmla="*/ 1614 h 539006"/>
              <a:gd name="connsiteX2-201" fmla="*/ 895158 w 1481072"/>
              <a:gd name="connsiteY2-202" fmla="*/ 454116 h 539006"/>
              <a:gd name="connsiteX3-203" fmla="*/ 1047432 w 1481072"/>
              <a:gd name="connsiteY3-204" fmla="*/ 297145 h 539006"/>
              <a:gd name="connsiteX4-205" fmla="*/ 686823 w 1481072"/>
              <a:gd name="connsiteY4-206" fmla="*/ 248207 h 539006"/>
              <a:gd name="connsiteX5-207" fmla="*/ 373488 w 1481072"/>
              <a:gd name="connsiteY5-208" fmla="*/ 529647 h 539006"/>
              <a:gd name="connsiteX6-209" fmla="*/ 0 w 1481072"/>
              <a:gd name="connsiteY6-210" fmla="*/ 413737 h 539006"/>
              <a:gd name="connsiteX0-211" fmla="*/ 1481072 w 1481072"/>
              <a:gd name="connsiteY0-212" fmla="*/ 230720 h 459020"/>
              <a:gd name="connsiteX1-213" fmla="*/ 999477 w 1481072"/>
              <a:gd name="connsiteY1-214" fmla="*/ 2310 h 459020"/>
              <a:gd name="connsiteX2-215" fmla="*/ 895158 w 1481072"/>
              <a:gd name="connsiteY2-216" fmla="*/ 374130 h 459020"/>
              <a:gd name="connsiteX3-217" fmla="*/ 1047432 w 1481072"/>
              <a:gd name="connsiteY3-218" fmla="*/ 217159 h 459020"/>
              <a:gd name="connsiteX4-219" fmla="*/ 686823 w 1481072"/>
              <a:gd name="connsiteY4-220" fmla="*/ 168221 h 459020"/>
              <a:gd name="connsiteX5-221" fmla="*/ 373488 w 1481072"/>
              <a:gd name="connsiteY5-222" fmla="*/ 449661 h 459020"/>
              <a:gd name="connsiteX6-223" fmla="*/ 0 w 1481072"/>
              <a:gd name="connsiteY6-224" fmla="*/ 333751 h 459020"/>
              <a:gd name="connsiteX0-225" fmla="*/ 1481072 w 1481072"/>
              <a:gd name="connsiteY0-226" fmla="*/ 230768 h 459068"/>
              <a:gd name="connsiteX1-227" fmla="*/ 999477 w 1481072"/>
              <a:gd name="connsiteY1-228" fmla="*/ 2358 h 459068"/>
              <a:gd name="connsiteX2-229" fmla="*/ 895158 w 1481072"/>
              <a:gd name="connsiteY2-230" fmla="*/ 374178 h 459068"/>
              <a:gd name="connsiteX3-231" fmla="*/ 1047432 w 1481072"/>
              <a:gd name="connsiteY3-232" fmla="*/ 217207 h 459068"/>
              <a:gd name="connsiteX4-233" fmla="*/ 686823 w 1481072"/>
              <a:gd name="connsiteY4-234" fmla="*/ 168269 h 459068"/>
              <a:gd name="connsiteX5-235" fmla="*/ 373488 w 1481072"/>
              <a:gd name="connsiteY5-236" fmla="*/ 449709 h 459068"/>
              <a:gd name="connsiteX6-237" fmla="*/ 0 w 1481072"/>
              <a:gd name="connsiteY6-238" fmla="*/ 333799 h 459068"/>
              <a:gd name="connsiteX0-239" fmla="*/ 1481072 w 1481072"/>
              <a:gd name="connsiteY0-240" fmla="*/ 230768 h 459068"/>
              <a:gd name="connsiteX1-241" fmla="*/ 999477 w 1481072"/>
              <a:gd name="connsiteY1-242" fmla="*/ 2358 h 459068"/>
              <a:gd name="connsiteX2-243" fmla="*/ 895158 w 1481072"/>
              <a:gd name="connsiteY2-244" fmla="*/ 374178 h 459068"/>
              <a:gd name="connsiteX3-245" fmla="*/ 1047432 w 1481072"/>
              <a:gd name="connsiteY3-246" fmla="*/ 217207 h 459068"/>
              <a:gd name="connsiteX4-247" fmla="*/ 686823 w 1481072"/>
              <a:gd name="connsiteY4-248" fmla="*/ 168269 h 459068"/>
              <a:gd name="connsiteX5-249" fmla="*/ 373488 w 1481072"/>
              <a:gd name="connsiteY5-250" fmla="*/ 449709 h 459068"/>
              <a:gd name="connsiteX6-251" fmla="*/ 0 w 1481072"/>
              <a:gd name="connsiteY6-252" fmla="*/ 333799 h 459068"/>
              <a:gd name="connsiteX0-253" fmla="*/ 1481072 w 1481072"/>
              <a:gd name="connsiteY0-254" fmla="*/ 230649 h 458949"/>
              <a:gd name="connsiteX1-255" fmla="*/ 999477 w 1481072"/>
              <a:gd name="connsiteY1-256" fmla="*/ 2239 h 458949"/>
              <a:gd name="connsiteX2-257" fmla="*/ 895158 w 1481072"/>
              <a:gd name="connsiteY2-258" fmla="*/ 374059 h 458949"/>
              <a:gd name="connsiteX3-259" fmla="*/ 1047432 w 1481072"/>
              <a:gd name="connsiteY3-260" fmla="*/ 217088 h 458949"/>
              <a:gd name="connsiteX4-261" fmla="*/ 686823 w 1481072"/>
              <a:gd name="connsiteY4-262" fmla="*/ 168150 h 458949"/>
              <a:gd name="connsiteX5-263" fmla="*/ 373488 w 1481072"/>
              <a:gd name="connsiteY5-264" fmla="*/ 449590 h 458949"/>
              <a:gd name="connsiteX6-265" fmla="*/ 0 w 1481072"/>
              <a:gd name="connsiteY6-266" fmla="*/ 333680 h 458949"/>
              <a:gd name="connsiteX0-267" fmla="*/ 1481072 w 1481072"/>
              <a:gd name="connsiteY0-268" fmla="*/ 230541 h 458841"/>
              <a:gd name="connsiteX1-269" fmla="*/ 999477 w 1481072"/>
              <a:gd name="connsiteY1-270" fmla="*/ 2131 h 458841"/>
              <a:gd name="connsiteX2-271" fmla="*/ 895158 w 1481072"/>
              <a:gd name="connsiteY2-272" fmla="*/ 373951 h 458841"/>
              <a:gd name="connsiteX3-273" fmla="*/ 1047432 w 1481072"/>
              <a:gd name="connsiteY3-274" fmla="*/ 216980 h 458841"/>
              <a:gd name="connsiteX4-275" fmla="*/ 686823 w 1481072"/>
              <a:gd name="connsiteY4-276" fmla="*/ 168042 h 458841"/>
              <a:gd name="connsiteX5-277" fmla="*/ 373488 w 1481072"/>
              <a:gd name="connsiteY5-278" fmla="*/ 449482 h 458841"/>
              <a:gd name="connsiteX6-279" fmla="*/ 0 w 1481072"/>
              <a:gd name="connsiteY6-280" fmla="*/ 333572 h 458841"/>
              <a:gd name="connsiteX0-281" fmla="*/ 1481072 w 1481072"/>
              <a:gd name="connsiteY0-282" fmla="*/ 230541 h 458841"/>
              <a:gd name="connsiteX1-283" fmla="*/ 999477 w 1481072"/>
              <a:gd name="connsiteY1-284" fmla="*/ 2131 h 458841"/>
              <a:gd name="connsiteX2-285" fmla="*/ 895158 w 1481072"/>
              <a:gd name="connsiteY2-286" fmla="*/ 373951 h 458841"/>
              <a:gd name="connsiteX3-287" fmla="*/ 1047432 w 1481072"/>
              <a:gd name="connsiteY3-288" fmla="*/ 216980 h 458841"/>
              <a:gd name="connsiteX4-289" fmla="*/ 686823 w 1481072"/>
              <a:gd name="connsiteY4-290" fmla="*/ 168042 h 458841"/>
              <a:gd name="connsiteX5-291" fmla="*/ 373488 w 1481072"/>
              <a:gd name="connsiteY5-292" fmla="*/ 449482 h 458841"/>
              <a:gd name="connsiteX6-293" fmla="*/ 0 w 1481072"/>
              <a:gd name="connsiteY6-294" fmla="*/ 333572 h 458841"/>
              <a:gd name="connsiteX0-295" fmla="*/ 1481072 w 1481072"/>
              <a:gd name="connsiteY0-296" fmla="*/ 230541 h 458841"/>
              <a:gd name="connsiteX1-297" fmla="*/ 999477 w 1481072"/>
              <a:gd name="connsiteY1-298" fmla="*/ 2131 h 458841"/>
              <a:gd name="connsiteX2-299" fmla="*/ 895158 w 1481072"/>
              <a:gd name="connsiteY2-300" fmla="*/ 373951 h 458841"/>
              <a:gd name="connsiteX3-301" fmla="*/ 1047432 w 1481072"/>
              <a:gd name="connsiteY3-302" fmla="*/ 216980 h 458841"/>
              <a:gd name="connsiteX4-303" fmla="*/ 686823 w 1481072"/>
              <a:gd name="connsiteY4-304" fmla="*/ 168042 h 458841"/>
              <a:gd name="connsiteX5-305" fmla="*/ 373488 w 1481072"/>
              <a:gd name="connsiteY5-306" fmla="*/ 449482 h 458841"/>
              <a:gd name="connsiteX6-307" fmla="*/ 0 w 1481072"/>
              <a:gd name="connsiteY6-308" fmla="*/ 333572 h 458841"/>
              <a:gd name="connsiteX0-309" fmla="*/ 1481072 w 1481072"/>
              <a:gd name="connsiteY0-310" fmla="*/ 230648 h 458948"/>
              <a:gd name="connsiteX1-311" fmla="*/ 999477 w 1481072"/>
              <a:gd name="connsiteY1-312" fmla="*/ 2238 h 458948"/>
              <a:gd name="connsiteX2-313" fmla="*/ 895158 w 1481072"/>
              <a:gd name="connsiteY2-314" fmla="*/ 374058 h 458948"/>
              <a:gd name="connsiteX3-315" fmla="*/ 1047432 w 1481072"/>
              <a:gd name="connsiteY3-316" fmla="*/ 217087 h 458948"/>
              <a:gd name="connsiteX4-317" fmla="*/ 686823 w 1481072"/>
              <a:gd name="connsiteY4-318" fmla="*/ 168149 h 458948"/>
              <a:gd name="connsiteX5-319" fmla="*/ 373488 w 1481072"/>
              <a:gd name="connsiteY5-320" fmla="*/ 449589 h 458948"/>
              <a:gd name="connsiteX6-321" fmla="*/ 0 w 1481072"/>
              <a:gd name="connsiteY6-322" fmla="*/ 333679 h 4589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481072" h="458948">
                <a:moveTo>
                  <a:pt x="1481072" y="230648"/>
                </a:moveTo>
                <a:cubicBezTo>
                  <a:pt x="1340350" y="113590"/>
                  <a:pt x="1317661" y="37503"/>
                  <a:pt x="999477" y="2238"/>
                </a:cubicBezTo>
                <a:cubicBezTo>
                  <a:pt x="681293" y="-33027"/>
                  <a:pt x="779589" y="359765"/>
                  <a:pt x="895158" y="374058"/>
                </a:cubicBezTo>
                <a:cubicBezTo>
                  <a:pt x="1010727" y="388351"/>
                  <a:pt x="1076775" y="315950"/>
                  <a:pt x="1047432" y="217087"/>
                </a:cubicBezTo>
                <a:cubicBezTo>
                  <a:pt x="1018089" y="118224"/>
                  <a:pt x="799147" y="129399"/>
                  <a:pt x="686823" y="168149"/>
                </a:cubicBezTo>
                <a:cubicBezTo>
                  <a:pt x="574499" y="206899"/>
                  <a:pt x="487958" y="422001"/>
                  <a:pt x="373488" y="449589"/>
                </a:cubicBezTo>
                <a:cubicBezTo>
                  <a:pt x="259018" y="477177"/>
                  <a:pt x="109470" y="445296"/>
                  <a:pt x="0" y="333679"/>
                </a:cubicBezTo>
              </a:path>
            </a:pathLst>
          </a:custGeom>
          <a:noFill/>
          <a:ln w="158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200896" y="3003306"/>
            <a:ext cx="556974" cy="551420"/>
            <a:chOff x="6992688" y="2732543"/>
            <a:chExt cx="556974" cy="551420"/>
          </a:xfrm>
        </p:grpSpPr>
        <p:sp>
          <p:nvSpPr>
            <p:cNvPr id="10" name="椭圆 31"/>
            <p:cNvSpPr/>
            <p:nvPr/>
          </p:nvSpPr>
          <p:spPr>
            <a:xfrm>
              <a:off x="6992688" y="2732543"/>
              <a:ext cx="556974" cy="551420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F7E58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1" name="椭圆 31"/>
            <p:cNvSpPr/>
            <p:nvPr/>
          </p:nvSpPr>
          <p:spPr>
            <a:xfrm>
              <a:off x="7141339" y="2879712"/>
              <a:ext cx="259672" cy="25708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F7E58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1863620" y="3266997"/>
            <a:ext cx="2588087" cy="746974"/>
          </a:xfrm>
          <a:custGeom>
            <a:avLst/>
            <a:gdLst>
              <a:gd name="connsiteX0" fmla="*/ 0 w 2421228"/>
              <a:gd name="connsiteY0" fmla="*/ 746974 h 746974"/>
              <a:gd name="connsiteX1" fmla="*/ 1519707 w 2421228"/>
              <a:gd name="connsiteY1" fmla="*/ 746974 h 746974"/>
              <a:gd name="connsiteX2" fmla="*/ 1519707 w 2421228"/>
              <a:gd name="connsiteY2" fmla="*/ 0 h 746974"/>
              <a:gd name="connsiteX3" fmla="*/ 2421228 w 2421228"/>
              <a:gd name="connsiteY3" fmla="*/ 0 h 746974"/>
              <a:gd name="connsiteX0-1" fmla="*/ 0 w 2634539"/>
              <a:gd name="connsiteY0-2" fmla="*/ 746974 h 746974"/>
              <a:gd name="connsiteX1-3" fmla="*/ 1519707 w 2634539"/>
              <a:gd name="connsiteY1-4" fmla="*/ 746974 h 746974"/>
              <a:gd name="connsiteX2-5" fmla="*/ 1519707 w 2634539"/>
              <a:gd name="connsiteY2-6" fmla="*/ 0 h 746974"/>
              <a:gd name="connsiteX3-7" fmla="*/ 2634539 w 2634539"/>
              <a:gd name="connsiteY3-8" fmla="*/ 19050 h 7469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634539" h="746974">
                <a:moveTo>
                  <a:pt x="0" y="746974"/>
                </a:moveTo>
                <a:lnTo>
                  <a:pt x="1519707" y="746974"/>
                </a:lnTo>
                <a:lnTo>
                  <a:pt x="1519707" y="0"/>
                </a:lnTo>
                <a:lnTo>
                  <a:pt x="2634539" y="1905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076331" y="3419721"/>
            <a:ext cx="556974" cy="551420"/>
            <a:chOff x="6992688" y="2732543"/>
            <a:chExt cx="556974" cy="551420"/>
          </a:xfrm>
        </p:grpSpPr>
        <p:sp>
          <p:nvSpPr>
            <p:cNvPr id="16" name="椭圆 31"/>
            <p:cNvSpPr/>
            <p:nvPr/>
          </p:nvSpPr>
          <p:spPr>
            <a:xfrm>
              <a:off x="6992688" y="2732543"/>
              <a:ext cx="556974" cy="551420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F7E58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7" name="椭圆 31"/>
            <p:cNvSpPr/>
            <p:nvPr/>
          </p:nvSpPr>
          <p:spPr>
            <a:xfrm>
              <a:off x="7141339" y="2879712"/>
              <a:ext cx="259672" cy="25708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F7E58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rot="19404174" flipH="1">
            <a:off x="9458607" y="4928330"/>
            <a:ext cx="296243" cy="363449"/>
            <a:chOff x="954749" y="2563756"/>
            <a:chExt cx="569585" cy="698801"/>
          </a:xfrm>
          <a:noFill/>
        </p:grpSpPr>
        <p:sp>
          <p:nvSpPr>
            <p:cNvPr id="19" name="任意多边形 18"/>
            <p:cNvSpPr/>
            <p:nvPr/>
          </p:nvSpPr>
          <p:spPr>
            <a:xfrm rot="1141462">
              <a:off x="1155974" y="2563756"/>
              <a:ext cx="368360" cy="248469"/>
            </a:xfrm>
            <a:custGeom>
              <a:avLst/>
              <a:gdLst>
                <a:gd name="connsiteX0" fmla="*/ 0 w 789710"/>
                <a:gd name="connsiteY0" fmla="*/ 304800 h 512618"/>
                <a:gd name="connsiteX1" fmla="*/ 27710 w 789710"/>
                <a:gd name="connsiteY1" fmla="*/ 0 h 512618"/>
                <a:gd name="connsiteX2" fmla="*/ 789710 w 789710"/>
                <a:gd name="connsiteY2" fmla="*/ 512618 h 512618"/>
                <a:gd name="connsiteX3" fmla="*/ 0 w 789710"/>
                <a:gd name="connsiteY3" fmla="*/ 304800 h 51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710" h="512618">
                  <a:moveTo>
                    <a:pt x="0" y="304800"/>
                  </a:moveTo>
                  <a:lnTo>
                    <a:pt x="27710" y="0"/>
                  </a:lnTo>
                  <a:lnTo>
                    <a:pt x="789710" y="512618"/>
                  </a:lnTo>
                  <a:lnTo>
                    <a:pt x="0" y="304800"/>
                  </a:lnTo>
                  <a:close/>
                </a:path>
              </a:pathLst>
            </a:custGeom>
            <a:grp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20546342">
              <a:off x="954749" y="3052094"/>
              <a:ext cx="424567" cy="210463"/>
            </a:xfrm>
            <a:custGeom>
              <a:avLst/>
              <a:gdLst>
                <a:gd name="connsiteX0" fmla="*/ 0 w 789710"/>
                <a:gd name="connsiteY0" fmla="*/ 304800 h 512618"/>
                <a:gd name="connsiteX1" fmla="*/ 27710 w 789710"/>
                <a:gd name="connsiteY1" fmla="*/ 0 h 512618"/>
                <a:gd name="connsiteX2" fmla="*/ 789710 w 789710"/>
                <a:gd name="connsiteY2" fmla="*/ 512618 h 512618"/>
                <a:gd name="connsiteX3" fmla="*/ 0 w 789710"/>
                <a:gd name="connsiteY3" fmla="*/ 304800 h 512618"/>
                <a:gd name="connsiteX0-1" fmla="*/ 0 w 823169"/>
                <a:gd name="connsiteY0-2" fmla="*/ 304800 h 434208"/>
                <a:gd name="connsiteX1-3" fmla="*/ 27710 w 823169"/>
                <a:gd name="connsiteY1-4" fmla="*/ 0 h 434208"/>
                <a:gd name="connsiteX2-5" fmla="*/ 823169 w 823169"/>
                <a:gd name="connsiteY2-6" fmla="*/ 434208 h 434208"/>
                <a:gd name="connsiteX3-7" fmla="*/ 0 w 823169"/>
                <a:gd name="connsiteY3-8" fmla="*/ 304800 h 434208"/>
                <a:gd name="connsiteX0-9" fmla="*/ 0 w 910209"/>
                <a:gd name="connsiteY0-10" fmla="*/ 359506 h 434208"/>
                <a:gd name="connsiteX1-11" fmla="*/ 114750 w 910209"/>
                <a:gd name="connsiteY1-12" fmla="*/ 0 h 434208"/>
                <a:gd name="connsiteX2-13" fmla="*/ 910209 w 910209"/>
                <a:gd name="connsiteY2-14" fmla="*/ 434208 h 434208"/>
                <a:gd name="connsiteX3-15" fmla="*/ 0 w 910209"/>
                <a:gd name="connsiteY3-16" fmla="*/ 359506 h 434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10209" h="434208">
                  <a:moveTo>
                    <a:pt x="0" y="359506"/>
                  </a:moveTo>
                  <a:lnTo>
                    <a:pt x="114750" y="0"/>
                  </a:lnTo>
                  <a:lnTo>
                    <a:pt x="910209" y="434208"/>
                  </a:lnTo>
                  <a:lnTo>
                    <a:pt x="0" y="359506"/>
                  </a:lnTo>
                  <a:close/>
                </a:path>
              </a:pathLst>
            </a:custGeom>
            <a:grp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968657" y="5277278"/>
            <a:ext cx="724480" cy="800020"/>
            <a:chOff x="8638425" y="4751673"/>
            <a:chExt cx="1040214" cy="1148675"/>
          </a:xfrm>
        </p:grpSpPr>
        <p:sp>
          <p:nvSpPr>
            <p:cNvPr id="22" name="椭圆 16"/>
            <p:cNvSpPr/>
            <p:nvPr/>
          </p:nvSpPr>
          <p:spPr>
            <a:xfrm>
              <a:off x="8638425" y="4751673"/>
              <a:ext cx="1040214" cy="1148675"/>
            </a:xfrm>
            <a:custGeom>
              <a:avLst/>
              <a:gdLst>
                <a:gd name="connsiteX0" fmla="*/ 0 w 1244213"/>
                <a:gd name="connsiteY0" fmla="*/ 700358 h 1400716"/>
                <a:gd name="connsiteX1" fmla="*/ 622107 w 1244213"/>
                <a:gd name="connsiteY1" fmla="*/ 0 h 1400716"/>
                <a:gd name="connsiteX2" fmla="*/ 1244214 w 1244213"/>
                <a:gd name="connsiteY2" fmla="*/ 700358 h 1400716"/>
                <a:gd name="connsiteX3" fmla="*/ 622107 w 1244213"/>
                <a:gd name="connsiteY3" fmla="*/ 1400716 h 1400716"/>
                <a:gd name="connsiteX4" fmla="*/ 0 w 1244213"/>
                <a:gd name="connsiteY4" fmla="*/ 700358 h 1400716"/>
                <a:gd name="connsiteX0-1" fmla="*/ 0 w 1334366"/>
                <a:gd name="connsiteY0-2" fmla="*/ 700726 h 1401560"/>
                <a:gd name="connsiteX1-3" fmla="*/ 622107 w 1334366"/>
                <a:gd name="connsiteY1-4" fmla="*/ 368 h 1401560"/>
                <a:gd name="connsiteX2-5" fmla="*/ 1334366 w 1334366"/>
                <a:gd name="connsiteY2-6" fmla="*/ 777999 h 1401560"/>
                <a:gd name="connsiteX3-7" fmla="*/ 622107 w 1334366"/>
                <a:gd name="connsiteY3-8" fmla="*/ 1401084 h 1401560"/>
                <a:gd name="connsiteX4-9" fmla="*/ 0 w 1334366"/>
                <a:gd name="connsiteY4-10" fmla="*/ 700726 h 1401560"/>
                <a:gd name="connsiteX0-11" fmla="*/ 0 w 1334366"/>
                <a:gd name="connsiteY0-12" fmla="*/ 701494 h 1402328"/>
                <a:gd name="connsiteX1-13" fmla="*/ 622107 w 1334366"/>
                <a:gd name="connsiteY1-14" fmla="*/ 1136 h 1402328"/>
                <a:gd name="connsiteX2-15" fmla="*/ 1334366 w 1334366"/>
                <a:gd name="connsiteY2-16" fmla="*/ 778767 h 1402328"/>
                <a:gd name="connsiteX3-17" fmla="*/ 622107 w 1334366"/>
                <a:gd name="connsiteY3-18" fmla="*/ 1401852 h 1402328"/>
                <a:gd name="connsiteX4-19" fmla="*/ 0 w 1334366"/>
                <a:gd name="connsiteY4-20" fmla="*/ 701494 h 1402328"/>
                <a:gd name="connsiteX0-21" fmla="*/ 49 w 1334415"/>
                <a:gd name="connsiteY0-22" fmla="*/ 624463 h 1325297"/>
                <a:gd name="connsiteX1-23" fmla="*/ 596398 w 1334415"/>
                <a:gd name="connsiteY1-24" fmla="*/ 1378 h 1325297"/>
                <a:gd name="connsiteX2-25" fmla="*/ 1334415 w 1334415"/>
                <a:gd name="connsiteY2-26" fmla="*/ 701736 h 1325297"/>
                <a:gd name="connsiteX3-27" fmla="*/ 622156 w 1334415"/>
                <a:gd name="connsiteY3-28" fmla="*/ 1324821 h 1325297"/>
                <a:gd name="connsiteX4-29" fmla="*/ 49 w 1334415"/>
                <a:gd name="connsiteY4-30" fmla="*/ 624463 h 1325297"/>
                <a:gd name="connsiteX0-31" fmla="*/ 133 w 1334499"/>
                <a:gd name="connsiteY0-32" fmla="*/ 624463 h 1325297"/>
                <a:gd name="connsiteX1-33" fmla="*/ 596482 w 1334499"/>
                <a:gd name="connsiteY1-34" fmla="*/ 1378 h 1325297"/>
                <a:gd name="connsiteX2-35" fmla="*/ 1334499 w 1334499"/>
                <a:gd name="connsiteY2-36" fmla="*/ 701736 h 1325297"/>
                <a:gd name="connsiteX3-37" fmla="*/ 622240 w 1334499"/>
                <a:gd name="connsiteY3-38" fmla="*/ 1324821 h 1325297"/>
                <a:gd name="connsiteX4-39" fmla="*/ 133 w 1334499"/>
                <a:gd name="connsiteY4-40" fmla="*/ 624463 h 1325297"/>
                <a:gd name="connsiteX0-41" fmla="*/ 0 w 1334366"/>
                <a:gd name="connsiteY0-42" fmla="*/ 598809 h 1299643"/>
                <a:gd name="connsiteX1-43" fmla="*/ 622107 w 1334366"/>
                <a:gd name="connsiteY1-44" fmla="*/ 1482 h 1299643"/>
                <a:gd name="connsiteX2-45" fmla="*/ 1334366 w 1334366"/>
                <a:gd name="connsiteY2-46" fmla="*/ 676082 h 1299643"/>
                <a:gd name="connsiteX3-47" fmla="*/ 622107 w 1334366"/>
                <a:gd name="connsiteY3-48" fmla="*/ 1299167 h 1299643"/>
                <a:gd name="connsiteX4-49" fmla="*/ 0 w 1334366"/>
                <a:gd name="connsiteY4-50" fmla="*/ 598809 h 1299643"/>
                <a:gd name="connsiteX0-51" fmla="*/ 294 w 1334660"/>
                <a:gd name="connsiteY0-52" fmla="*/ 598809 h 1299643"/>
                <a:gd name="connsiteX1-53" fmla="*/ 622401 w 1334660"/>
                <a:gd name="connsiteY1-54" fmla="*/ 1482 h 1299643"/>
                <a:gd name="connsiteX2-55" fmla="*/ 1334660 w 1334660"/>
                <a:gd name="connsiteY2-56" fmla="*/ 676082 h 1299643"/>
                <a:gd name="connsiteX3-57" fmla="*/ 622401 w 1334660"/>
                <a:gd name="connsiteY3-58" fmla="*/ 1299167 h 1299643"/>
                <a:gd name="connsiteX4-59" fmla="*/ 294 w 1334660"/>
                <a:gd name="connsiteY4-60" fmla="*/ 598809 h 1299643"/>
                <a:gd name="connsiteX0-61" fmla="*/ 292 w 1308900"/>
                <a:gd name="connsiteY0-62" fmla="*/ 599942 h 1303788"/>
                <a:gd name="connsiteX1-63" fmla="*/ 622399 w 1308900"/>
                <a:gd name="connsiteY1-64" fmla="*/ 2615 h 1303788"/>
                <a:gd name="connsiteX2-65" fmla="*/ 1308900 w 1308900"/>
                <a:gd name="connsiteY2-66" fmla="*/ 780246 h 1303788"/>
                <a:gd name="connsiteX3-67" fmla="*/ 622399 w 1308900"/>
                <a:gd name="connsiteY3-68" fmla="*/ 1300300 h 1303788"/>
                <a:gd name="connsiteX4-69" fmla="*/ 292 w 1308900"/>
                <a:gd name="connsiteY4-70" fmla="*/ 599942 h 1303788"/>
                <a:gd name="connsiteX0-71" fmla="*/ 292 w 1308900"/>
                <a:gd name="connsiteY0-72" fmla="*/ 599942 h 1303788"/>
                <a:gd name="connsiteX1-73" fmla="*/ 622399 w 1308900"/>
                <a:gd name="connsiteY1-74" fmla="*/ 2615 h 1303788"/>
                <a:gd name="connsiteX2-75" fmla="*/ 1308900 w 1308900"/>
                <a:gd name="connsiteY2-76" fmla="*/ 780246 h 1303788"/>
                <a:gd name="connsiteX3-77" fmla="*/ 622399 w 1308900"/>
                <a:gd name="connsiteY3-78" fmla="*/ 1300300 h 1303788"/>
                <a:gd name="connsiteX4-79" fmla="*/ 292 w 1308900"/>
                <a:gd name="connsiteY4-80" fmla="*/ 599942 h 1303788"/>
                <a:gd name="connsiteX0-81" fmla="*/ 0 w 1308608"/>
                <a:gd name="connsiteY0-82" fmla="*/ 573212 h 1277058"/>
                <a:gd name="connsiteX1-83" fmla="*/ 622107 w 1308608"/>
                <a:gd name="connsiteY1-84" fmla="*/ 1643 h 1277058"/>
                <a:gd name="connsiteX2-85" fmla="*/ 1308608 w 1308608"/>
                <a:gd name="connsiteY2-86" fmla="*/ 753516 h 1277058"/>
                <a:gd name="connsiteX3-87" fmla="*/ 622107 w 1308608"/>
                <a:gd name="connsiteY3-88" fmla="*/ 1273570 h 1277058"/>
                <a:gd name="connsiteX4-89" fmla="*/ 0 w 1308608"/>
                <a:gd name="connsiteY4-90" fmla="*/ 573212 h 1277058"/>
                <a:gd name="connsiteX0-91" fmla="*/ 0 w 1308608"/>
                <a:gd name="connsiteY0-92" fmla="*/ 572137 h 1275983"/>
                <a:gd name="connsiteX1-93" fmla="*/ 622107 w 1308608"/>
                <a:gd name="connsiteY1-94" fmla="*/ 568 h 1275983"/>
                <a:gd name="connsiteX2-95" fmla="*/ 1308608 w 1308608"/>
                <a:gd name="connsiteY2-96" fmla="*/ 752441 h 1275983"/>
                <a:gd name="connsiteX3-97" fmla="*/ 622107 w 1308608"/>
                <a:gd name="connsiteY3-98" fmla="*/ 1272495 h 1275983"/>
                <a:gd name="connsiteX4-99" fmla="*/ 0 w 1308608"/>
                <a:gd name="connsiteY4-100" fmla="*/ 572137 h 1275983"/>
                <a:gd name="connsiteX0-101" fmla="*/ 500 w 1309108"/>
                <a:gd name="connsiteY0-102" fmla="*/ 572246 h 1276092"/>
                <a:gd name="connsiteX1-103" fmla="*/ 622607 w 1309108"/>
                <a:gd name="connsiteY1-104" fmla="*/ 677 h 1276092"/>
                <a:gd name="connsiteX2-105" fmla="*/ 1309108 w 1309108"/>
                <a:gd name="connsiteY2-106" fmla="*/ 752550 h 1276092"/>
                <a:gd name="connsiteX3-107" fmla="*/ 622607 w 1309108"/>
                <a:gd name="connsiteY3-108" fmla="*/ 1272604 h 1276092"/>
                <a:gd name="connsiteX4-109" fmla="*/ 500 w 1309108"/>
                <a:gd name="connsiteY4-110" fmla="*/ 572246 h 1276092"/>
                <a:gd name="connsiteX0-111" fmla="*/ 500 w 1309108"/>
                <a:gd name="connsiteY0-112" fmla="*/ 572246 h 1276092"/>
                <a:gd name="connsiteX1-113" fmla="*/ 622607 w 1309108"/>
                <a:gd name="connsiteY1-114" fmla="*/ 677 h 1276092"/>
                <a:gd name="connsiteX2-115" fmla="*/ 1309108 w 1309108"/>
                <a:gd name="connsiteY2-116" fmla="*/ 752550 h 1276092"/>
                <a:gd name="connsiteX3-117" fmla="*/ 622607 w 1309108"/>
                <a:gd name="connsiteY3-118" fmla="*/ 1272604 h 1276092"/>
                <a:gd name="connsiteX4-119" fmla="*/ 500 w 1309108"/>
                <a:gd name="connsiteY4-120" fmla="*/ 572246 h 1276092"/>
                <a:gd name="connsiteX0-121" fmla="*/ 301 w 1395294"/>
                <a:gd name="connsiteY0-122" fmla="*/ 574437 h 1280975"/>
                <a:gd name="connsiteX1-123" fmla="*/ 622408 w 1395294"/>
                <a:gd name="connsiteY1-124" fmla="*/ 2868 h 1280975"/>
                <a:gd name="connsiteX2-125" fmla="*/ 1395294 w 1395294"/>
                <a:gd name="connsiteY2-126" fmla="*/ 797778 h 1280975"/>
                <a:gd name="connsiteX3-127" fmla="*/ 622408 w 1395294"/>
                <a:gd name="connsiteY3-128" fmla="*/ 1274795 h 1280975"/>
                <a:gd name="connsiteX4-129" fmla="*/ 301 w 1395294"/>
                <a:gd name="connsiteY4-130" fmla="*/ 574437 h 1280975"/>
                <a:gd name="connsiteX0-131" fmla="*/ 402 w 1395395"/>
                <a:gd name="connsiteY0-132" fmla="*/ 572736 h 1279274"/>
                <a:gd name="connsiteX1-133" fmla="*/ 622509 w 1395395"/>
                <a:gd name="connsiteY1-134" fmla="*/ 1167 h 1279274"/>
                <a:gd name="connsiteX2-135" fmla="*/ 1395395 w 1395395"/>
                <a:gd name="connsiteY2-136" fmla="*/ 796077 h 1279274"/>
                <a:gd name="connsiteX3-137" fmla="*/ 622509 w 1395395"/>
                <a:gd name="connsiteY3-138" fmla="*/ 1273094 h 1279274"/>
                <a:gd name="connsiteX4-139" fmla="*/ 402 w 1395395"/>
                <a:gd name="connsiteY4-140" fmla="*/ 572736 h 1279274"/>
                <a:gd name="connsiteX0-141" fmla="*/ 462 w 1395455"/>
                <a:gd name="connsiteY0-142" fmla="*/ 572949 h 1279487"/>
                <a:gd name="connsiteX1-143" fmla="*/ 622569 w 1395455"/>
                <a:gd name="connsiteY1-144" fmla="*/ 1380 h 1279487"/>
                <a:gd name="connsiteX2-145" fmla="*/ 1395455 w 1395455"/>
                <a:gd name="connsiteY2-146" fmla="*/ 796290 h 1279487"/>
                <a:gd name="connsiteX3-147" fmla="*/ 622569 w 1395455"/>
                <a:gd name="connsiteY3-148" fmla="*/ 1273307 h 1279487"/>
                <a:gd name="connsiteX4-149" fmla="*/ 462 w 1395455"/>
                <a:gd name="connsiteY4-150" fmla="*/ 572949 h 12794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95455" h="1279487">
                  <a:moveTo>
                    <a:pt x="462" y="572949"/>
                  </a:moveTo>
                  <a:cubicBezTo>
                    <a:pt x="-12417" y="296566"/>
                    <a:pt x="244662" y="30494"/>
                    <a:pt x="622569" y="1380"/>
                  </a:cubicBezTo>
                  <a:cubicBezTo>
                    <a:pt x="1000476" y="-27734"/>
                    <a:pt x="1395455" y="409493"/>
                    <a:pt x="1395455" y="796290"/>
                  </a:cubicBezTo>
                  <a:cubicBezTo>
                    <a:pt x="1395455" y="1183087"/>
                    <a:pt x="855068" y="1310531"/>
                    <a:pt x="622569" y="1273307"/>
                  </a:cubicBezTo>
                  <a:cubicBezTo>
                    <a:pt x="390070" y="1236084"/>
                    <a:pt x="13341" y="849332"/>
                    <a:pt x="462" y="572949"/>
                  </a:cubicBezTo>
                  <a:close/>
                </a:path>
              </a:pathLst>
            </a:custGeom>
            <a:noFill/>
            <a:ln w="349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21131467">
              <a:off x="8718996" y="5074276"/>
              <a:ext cx="798490" cy="373488"/>
            </a:xfrm>
            <a:custGeom>
              <a:avLst/>
              <a:gdLst>
                <a:gd name="connsiteX0" fmla="*/ 0 w 798490"/>
                <a:gd name="connsiteY0" fmla="*/ 373487 h 373487"/>
                <a:gd name="connsiteX1" fmla="*/ 386366 w 798490"/>
                <a:gd name="connsiteY1" fmla="*/ 128789 h 373487"/>
                <a:gd name="connsiteX2" fmla="*/ 798490 w 798490"/>
                <a:gd name="connsiteY2" fmla="*/ 0 h 37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8490" h="373487">
                  <a:moveTo>
                    <a:pt x="0" y="373487"/>
                  </a:moveTo>
                  <a:cubicBezTo>
                    <a:pt x="126642" y="282262"/>
                    <a:pt x="253284" y="191037"/>
                    <a:pt x="386366" y="128789"/>
                  </a:cubicBezTo>
                  <a:cubicBezTo>
                    <a:pt x="519448" y="66541"/>
                    <a:pt x="658969" y="33270"/>
                    <a:pt x="798490" y="0"/>
                  </a:cubicBezTo>
                </a:path>
              </a:pathLst>
            </a:custGeom>
            <a:noFill/>
            <a:ln w="349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8873544" y="4868214"/>
              <a:ext cx="257577" cy="309093"/>
            </a:xfrm>
            <a:custGeom>
              <a:avLst/>
              <a:gdLst>
                <a:gd name="connsiteX0" fmla="*/ 0 w 257577"/>
                <a:gd name="connsiteY0" fmla="*/ 0 h 309093"/>
                <a:gd name="connsiteX1" fmla="*/ 141667 w 257577"/>
                <a:gd name="connsiteY1" fmla="*/ 128789 h 309093"/>
                <a:gd name="connsiteX2" fmla="*/ 257577 w 257577"/>
                <a:gd name="connsiteY2" fmla="*/ 309093 h 30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577" h="309093">
                  <a:moveTo>
                    <a:pt x="0" y="0"/>
                  </a:moveTo>
                  <a:cubicBezTo>
                    <a:pt x="49369" y="38637"/>
                    <a:pt x="98738" y="77274"/>
                    <a:pt x="141667" y="128789"/>
                  </a:cubicBezTo>
                  <a:cubicBezTo>
                    <a:pt x="184596" y="180304"/>
                    <a:pt x="221086" y="244698"/>
                    <a:pt x="257577" y="309093"/>
                  </a:cubicBezTo>
                </a:path>
              </a:pathLst>
            </a:custGeom>
            <a:noFill/>
            <a:ln w="349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8715906" y="2817436"/>
            <a:ext cx="1784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无阻碍传输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8406414" y="2864971"/>
            <a:ext cx="370533" cy="358732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F7E58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994046" y="3524696"/>
            <a:ext cx="146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2D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模型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2" name="Freeform 30"/>
          <p:cNvSpPr>
            <a:spLocks noEditPoints="1"/>
          </p:cNvSpPr>
          <p:nvPr/>
        </p:nvSpPr>
        <p:spPr bwMode="auto">
          <a:xfrm>
            <a:off x="1607487" y="3572231"/>
            <a:ext cx="370533" cy="358732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F7E58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58">
            <a:extLst>
              <a:ext uri="{FF2B5EF4-FFF2-40B4-BE49-F238E27FC236}">
                <a16:creationId xmlns:a16="http://schemas.microsoft.com/office/drawing/2014/main" id="{A5C1887C-4B3E-4ACE-8315-183D50E9A1A7}"/>
              </a:ext>
            </a:extLst>
          </p:cNvPr>
          <p:cNvSpPr/>
          <p:nvPr/>
        </p:nvSpPr>
        <p:spPr>
          <a:xfrm>
            <a:off x="3293425" y="880009"/>
            <a:ext cx="5229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3.  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寻找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位置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时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作出了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什么假设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？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7CC109A-5D18-430A-84A7-A5589AD30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FC0D972-93FC-4D41-9254-3506FB75B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8" name="任意多边形 7"/>
          <p:cNvSpPr/>
          <p:nvPr/>
        </p:nvSpPr>
        <p:spPr>
          <a:xfrm>
            <a:off x="7414458" y="3344990"/>
            <a:ext cx="2726345" cy="354196"/>
          </a:xfrm>
          <a:custGeom>
            <a:avLst/>
            <a:gdLst>
              <a:gd name="connsiteX0" fmla="*/ 0 w 2368061"/>
              <a:gd name="connsiteY0" fmla="*/ 351693 h 351693"/>
              <a:gd name="connsiteX1" fmla="*/ 890953 w 2368061"/>
              <a:gd name="connsiteY1" fmla="*/ 351693 h 351693"/>
              <a:gd name="connsiteX2" fmla="*/ 890953 w 2368061"/>
              <a:gd name="connsiteY2" fmla="*/ 0 h 351693"/>
              <a:gd name="connsiteX3" fmla="*/ 2368061 w 2368061"/>
              <a:gd name="connsiteY3" fmla="*/ 0 h 351693"/>
              <a:gd name="connsiteX0-1" fmla="*/ 0 w 2560825"/>
              <a:gd name="connsiteY0-2" fmla="*/ 360590 h 360590"/>
              <a:gd name="connsiteX1-3" fmla="*/ 1083717 w 2560825"/>
              <a:gd name="connsiteY1-4" fmla="*/ 351693 h 360590"/>
              <a:gd name="connsiteX2-5" fmla="*/ 1083717 w 2560825"/>
              <a:gd name="connsiteY2-6" fmla="*/ 0 h 360590"/>
              <a:gd name="connsiteX3-7" fmla="*/ 2560825 w 2560825"/>
              <a:gd name="connsiteY3-8" fmla="*/ 0 h 360590"/>
              <a:gd name="connsiteX0-9" fmla="*/ 0 w 2617520"/>
              <a:gd name="connsiteY0-10" fmla="*/ 369487 h 369487"/>
              <a:gd name="connsiteX1-11" fmla="*/ 1140412 w 2617520"/>
              <a:gd name="connsiteY1-12" fmla="*/ 351693 h 369487"/>
              <a:gd name="connsiteX2-13" fmla="*/ 1140412 w 2617520"/>
              <a:gd name="connsiteY2-14" fmla="*/ 0 h 369487"/>
              <a:gd name="connsiteX3-15" fmla="*/ 2617520 w 2617520"/>
              <a:gd name="connsiteY3-16" fmla="*/ 0 h 369487"/>
              <a:gd name="connsiteX0-17" fmla="*/ 0 w 2617520"/>
              <a:gd name="connsiteY0-18" fmla="*/ 351693 h 351693"/>
              <a:gd name="connsiteX1-19" fmla="*/ 1140412 w 2617520"/>
              <a:gd name="connsiteY1-20" fmla="*/ 351693 h 351693"/>
              <a:gd name="connsiteX2-21" fmla="*/ 1140412 w 2617520"/>
              <a:gd name="connsiteY2-22" fmla="*/ 0 h 351693"/>
              <a:gd name="connsiteX3-23" fmla="*/ 2617520 w 2617520"/>
              <a:gd name="connsiteY3-24" fmla="*/ 0 h 3516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617520" h="351693">
                <a:moveTo>
                  <a:pt x="0" y="351693"/>
                </a:moveTo>
                <a:lnTo>
                  <a:pt x="1140412" y="351693"/>
                </a:lnTo>
                <a:lnTo>
                  <a:pt x="1140412" y="0"/>
                </a:lnTo>
                <a:lnTo>
                  <a:pt x="2617520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矩形 58">
            <a:extLst>
              <a:ext uri="{FF2B5EF4-FFF2-40B4-BE49-F238E27FC236}">
                <a16:creationId xmlns:a16="http://schemas.microsoft.com/office/drawing/2014/main" id="{4751AEDD-8D16-4EE6-BB7E-75394DB64A61}"/>
              </a:ext>
            </a:extLst>
          </p:cNvPr>
          <p:cNvSpPr/>
          <p:nvPr/>
        </p:nvSpPr>
        <p:spPr>
          <a:xfrm>
            <a:off x="213416" y="4236197"/>
            <a:ext cx="370932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9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假设地面是</a:t>
            </a:r>
            <a:r>
              <a:rPr lang="zh-TW" altLang="en-US" sz="1900" b="1" dirty="0">
                <a:solidFill>
                  <a:schemeClr val="accent4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平的</a:t>
            </a:r>
            <a:r>
              <a:rPr lang="zh-TW" altLang="en-US" sz="19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</a:t>
            </a:r>
          </a:p>
          <a:p>
            <a:r>
              <a:rPr lang="zh-TW" altLang="en-US" sz="19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实际上，地球的表面并不是平的。</a:t>
            </a:r>
          </a:p>
          <a:p>
            <a:r>
              <a:rPr lang="zh-TW" altLang="en-US" sz="19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如果</a:t>
            </a:r>
            <a:r>
              <a:rPr lang="zh-CN" altLang="en-US" sz="19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总部和两家商店之间</a:t>
            </a:r>
            <a:r>
              <a:rPr lang="zh-TW" altLang="en-US" sz="19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的距离</a:t>
            </a:r>
            <a:r>
              <a:rPr lang="zh-TW" altLang="en-US" sz="1900" b="1" dirty="0">
                <a:solidFill>
                  <a:schemeClr val="accent4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非常远</a:t>
            </a:r>
            <a:r>
              <a:rPr lang="zh-TW" altLang="en-US" sz="19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，</a:t>
            </a:r>
            <a:r>
              <a:rPr lang="zh-CN" altLang="en-US" sz="19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我们便需要考虑</a:t>
            </a:r>
            <a:r>
              <a:rPr lang="zh-TW" altLang="en-US" sz="1900" b="1" dirty="0">
                <a:solidFill>
                  <a:schemeClr val="accent4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地球表面的曲率</a:t>
            </a:r>
            <a:r>
              <a:rPr lang="zh-TW" altLang="en-US" sz="19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</a:t>
            </a:r>
          </a:p>
        </p:txBody>
      </p:sp>
      <p:sp>
        <p:nvSpPr>
          <p:cNvPr id="39" name="矩形 58">
            <a:extLst>
              <a:ext uri="{FF2B5EF4-FFF2-40B4-BE49-F238E27FC236}">
                <a16:creationId xmlns:a16="http://schemas.microsoft.com/office/drawing/2014/main" id="{8056825E-EE97-4FC5-A836-79D412590517}"/>
              </a:ext>
            </a:extLst>
          </p:cNvPr>
          <p:cNvSpPr/>
          <p:nvPr/>
        </p:nvSpPr>
        <p:spPr>
          <a:xfrm>
            <a:off x="8703516" y="3399204"/>
            <a:ext cx="287457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9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没有障碍物</a:t>
            </a:r>
          </a:p>
          <a:p>
            <a:r>
              <a:rPr lang="zh-TW" altLang="en-US" sz="19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（例如山丘或建筑物）</a:t>
            </a:r>
          </a:p>
          <a:p>
            <a:r>
              <a:rPr lang="zh-TW" altLang="en-US" sz="1900" b="1" dirty="0">
                <a:solidFill>
                  <a:schemeClr val="accent4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阻碍</a:t>
            </a:r>
            <a:r>
              <a:rPr lang="zh-CN" altLang="en-US" sz="19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总部和两家商店之间的无线电波传输。</a:t>
            </a:r>
            <a:endParaRPr lang="zh-TW" altLang="en-US" sz="19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56743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/>
      <p:bldP spid="30" grpId="0" animBg="1"/>
      <p:bldP spid="31" grpId="0"/>
      <p:bldP spid="3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C4DCF15-8D1E-450D-AD03-3C357573E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62" y="2066925"/>
            <a:ext cx="2800350" cy="47910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ED87C9-56BB-4371-BA81-0E93DAA23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98" y="3554360"/>
            <a:ext cx="1898360" cy="33036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B9144D-29EC-49E1-8643-98B2F469E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5" y="4793225"/>
            <a:ext cx="2774795" cy="2064774"/>
          </a:xfrm>
          <a:prstGeom prst="rect">
            <a:avLst/>
          </a:prstGeom>
        </p:spPr>
      </p:pic>
      <p:sp>
        <p:nvSpPr>
          <p:cNvPr id="43" name="文本框 7">
            <a:extLst>
              <a:ext uri="{FF2B5EF4-FFF2-40B4-BE49-F238E27FC236}">
                <a16:creationId xmlns:a16="http://schemas.microsoft.com/office/drawing/2014/main" id="{82FD85A6-D299-4962-BA6F-86781068AC46}"/>
              </a:ext>
            </a:extLst>
          </p:cNvPr>
          <p:cNvSpPr txBox="1"/>
          <p:nvPr/>
        </p:nvSpPr>
        <p:spPr>
          <a:xfrm>
            <a:off x="7418443" y="1947066"/>
            <a:ext cx="30214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重温</a:t>
            </a:r>
            <a:endParaRPr lang="zh-CN" altLang="en-US" sz="6600" dirty="0">
              <a:latin typeface="Times New Roman" panose="02020603050405020304" pitchFamily="18" charset="0"/>
              <a:ea typeface="新蒂黑板报" panose="03000600000000000000" pitchFamily="66" charset="-122"/>
              <a:cs typeface="Times New Roman" panose="02020603050405020304" pitchFamily="18" charset="0"/>
            </a:endParaRPr>
          </a:p>
        </p:txBody>
      </p:sp>
      <p:sp>
        <p:nvSpPr>
          <p:cNvPr id="44" name="Freeform 34">
            <a:extLst>
              <a:ext uri="{FF2B5EF4-FFF2-40B4-BE49-F238E27FC236}">
                <a16:creationId xmlns:a16="http://schemas.microsoft.com/office/drawing/2014/main" id="{2AB26261-0221-40ED-9960-495A1B197219}"/>
              </a:ext>
            </a:extLst>
          </p:cNvPr>
          <p:cNvSpPr>
            <a:spLocks noEditPoints="1"/>
          </p:cNvSpPr>
          <p:nvPr/>
        </p:nvSpPr>
        <p:spPr bwMode="auto">
          <a:xfrm rot="20785645">
            <a:off x="10433605" y="2671256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任意多边形 27">
            <a:extLst>
              <a:ext uri="{FF2B5EF4-FFF2-40B4-BE49-F238E27FC236}">
                <a16:creationId xmlns:a16="http://schemas.microsoft.com/office/drawing/2014/main" id="{3BFD5E09-A035-432E-9BAC-06C8CC2E0D74}"/>
              </a:ext>
            </a:extLst>
          </p:cNvPr>
          <p:cNvSpPr/>
          <p:nvPr/>
        </p:nvSpPr>
        <p:spPr>
          <a:xfrm>
            <a:off x="6949453" y="2698188"/>
            <a:ext cx="3458024" cy="464495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7">
            <a:extLst>
              <a:ext uri="{FF2B5EF4-FFF2-40B4-BE49-F238E27FC236}">
                <a16:creationId xmlns:a16="http://schemas.microsoft.com/office/drawing/2014/main" id="{D2245E28-5F1B-4E0D-9138-B4D32426B683}"/>
              </a:ext>
            </a:extLst>
          </p:cNvPr>
          <p:cNvSpPr txBox="1"/>
          <p:nvPr/>
        </p:nvSpPr>
        <p:spPr>
          <a:xfrm>
            <a:off x="6186890" y="4131505"/>
            <a:ext cx="5759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回顾在这一系列活动中所需的先备知识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85F00C3-BC70-43C2-AB1B-892F0D2D6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3" y="3723449"/>
            <a:ext cx="462514" cy="45034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AA0665-1432-49BF-AD17-61A8BA78C1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421" y="1862280"/>
            <a:ext cx="629138" cy="6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D339DD-8D3D-4946-A698-D62065C77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61" y="2137944"/>
            <a:ext cx="10593278" cy="3791479"/>
          </a:xfrm>
          <a:prstGeom prst="rect">
            <a:avLst/>
          </a:prstGeom>
        </p:spPr>
      </p:pic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269972" y="1088122"/>
            <a:ext cx="9652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4.  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所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选择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的位置是否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能够使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得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从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们总部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到三家商店的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总距离最短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？</a:t>
            </a:r>
          </a:p>
          <a:p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 你可以利用以下的表格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来帮助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你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解释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答案。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0686BFC-BB80-45CE-BDB6-C3E00FBAFE05}"/>
              </a:ext>
            </a:extLst>
          </p:cNvPr>
          <p:cNvSpPr/>
          <p:nvPr/>
        </p:nvSpPr>
        <p:spPr>
          <a:xfrm>
            <a:off x="3567155" y="3155641"/>
            <a:ext cx="86914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7.18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9F8B3D-0F1C-4843-9331-3986865E40BA}"/>
              </a:ext>
            </a:extLst>
          </p:cNvPr>
          <p:cNvSpPr/>
          <p:nvPr/>
        </p:nvSpPr>
        <p:spPr>
          <a:xfrm>
            <a:off x="3567154" y="3859671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.74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9E2AD6-CD6F-4E1B-8AAE-45D9FF14391A}"/>
              </a:ext>
            </a:extLst>
          </p:cNvPr>
          <p:cNvSpPr/>
          <p:nvPr/>
        </p:nvSpPr>
        <p:spPr>
          <a:xfrm>
            <a:off x="3567154" y="4563701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6.57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B01ACA-EDC7-46CB-9931-674868EE16C9}"/>
              </a:ext>
            </a:extLst>
          </p:cNvPr>
          <p:cNvSpPr/>
          <p:nvPr/>
        </p:nvSpPr>
        <p:spPr>
          <a:xfrm>
            <a:off x="3567155" y="5267731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8.43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B581B8-97FC-42B3-8AB8-5E1C4D5D5238}"/>
              </a:ext>
            </a:extLst>
          </p:cNvPr>
          <p:cNvSpPr/>
          <p:nvPr/>
        </p:nvSpPr>
        <p:spPr>
          <a:xfrm>
            <a:off x="5587767" y="3155641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4.23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2E3A0B-0E0D-4707-B70C-130F648A382E}"/>
              </a:ext>
            </a:extLst>
          </p:cNvPr>
          <p:cNvSpPr/>
          <p:nvPr/>
        </p:nvSpPr>
        <p:spPr>
          <a:xfrm>
            <a:off x="5587767" y="3859671"/>
            <a:ext cx="86914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5.74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81C034-DCCB-40EE-B8CE-6AB31F6B89EE}"/>
              </a:ext>
            </a:extLst>
          </p:cNvPr>
          <p:cNvSpPr/>
          <p:nvPr/>
        </p:nvSpPr>
        <p:spPr>
          <a:xfrm>
            <a:off x="5587767" y="4563701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4.68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84F3AB-3FC4-4434-A364-2397C8FD8B24}"/>
              </a:ext>
            </a:extLst>
          </p:cNvPr>
          <p:cNvSpPr/>
          <p:nvPr/>
        </p:nvSpPr>
        <p:spPr>
          <a:xfrm>
            <a:off x="5587767" y="5267731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.65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C17782-5487-4112-A94F-E2C38328466C}"/>
              </a:ext>
            </a:extLst>
          </p:cNvPr>
          <p:cNvSpPr/>
          <p:nvPr/>
        </p:nvSpPr>
        <p:spPr>
          <a:xfrm>
            <a:off x="7738074" y="3157548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5.20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D29928-C939-4224-8C0C-78346AC512E6}"/>
              </a:ext>
            </a:extLst>
          </p:cNvPr>
          <p:cNvSpPr/>
          <p:nvPr/>
        </p:nvSpPr>
        <p:spPr>
          <a:xfrm>
            <a:off x="7738075" y="3858686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5.74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711F055-A64F-4129-925F-7DBC172F94B6}"/>
              </a:ext>
            </a:extLst>
          </p:cNvPr>
          <p:cNvSpPr/>
          <p:nvPr/>
        </p:nvSpPr>
        <p:spPr>
          <a:xfrm>
            <a:off x="7738073" y="4563701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5.50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9A2688-27BC-4CAC-8AC3-12F8884ED205}"/>
              </a:ext>
            </a:extLst>
          </p:cNvPr>
          <p:cNvSpPr/>
          <p:nvPr/>
        </p:nvSpPr>
        <p:spPr>
          <a:xfrm>
            <a:off x="7738073" y="526269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5.66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154488-6652-421E-B052-3065269238CB}"/>
              </a:ext>
            </a:extLst>
          </p:cNvPr>
          <p:cNvSpPr/>
          <p:nvPr/>
        </p:nvSpPr>
        <p:spPr>
          <a:xfrm>
            <a:off x="9784763" y="3155641"/>
            <a:ext cx="106471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16.61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1B3761B-8895-4972-A238-7485BDE354CC}"/>
              </a:ext>
            </a:extLst>
          </p:cNvPr>
          <p:cNvSpPr/>
          <p:nvPr/>
        </p:nvSpPr>
        <p:spPr>
          <a:xfrm>
            <a:off x="9784763" y="3858686"/>
            <a:ext cx="106471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17.22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4DF33E-F76B-4C07-A51A-51D014192B0C}"/>
              </a:ext>
            </a:extLst>
          </p:cNvPr>
          <p:cNvSpPr/>
          <p:nvPr/>
        </p:nvSpPr>
        <p:spPr>
          <a:xfrm>
            <a:off x="9784763" y="4561731"/>
            <a:ext cx="106471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16.75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5F24AF-51AA-412B-AE0B-80E596108938}"/>
              </a:ext>
            </a:extLst>
          </p:cNvPr>
          <p:cNvSpPr/>
          <p:nvPr/>
        </p:nvSpPr>
        <p:spPr>
          <a:xfrm>
            <a:off x="9784763" y="5267731"/>
            <a:ext cx="106471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16.74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43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5C163260-3BB9-4955-88D5-EFCF1D79D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61" y="766347"/>
            <a:ext cx="10593278" cy="3791479"/>
          </a:xfrm>
          <a:prstGeom prst="rect">
            <a:avLst/>
          </a:prstGeom>
        </p:spPr>
      </p:pic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0686BFC-BB80-45CE-BDB6-C3E00FBAFE05}"/>
              </a:ext>
            </a:extLst>
          </p:cNvPr>
          <p:cNvSpPr/>
          <p:nvPr/>
        </p:nvSpPr>
        <p:spPr>
          <a:xfrm>
            <a:off x="3567155" y="1769299"/>
            <a:ext cx="86914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7.18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9F8B3D-0F1C-4843-9331-3986865E40BA}"/>
              </a:ext>
            </a:extLst>
          </p:cNvPr>
          <p:cNvSpPr/>
          <p:nvPr/>
        </p:nvSpPr>
        <p:spPr>
          <a:xfrm>
            <a:off x="3567154" y="2473329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.74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9E2AD6-CD6F-4E1B-8AAE-45D9FF14391A}"/>
              </a:ext>
            </a:extLst>
          </p:cNvPr>
          <p:cNvSpPr/>
          <p:nvPr/>
        </p:nvSpPr>
        <p:spPr>
          <a:xfrm>
            <a:off x="3567154" y="3177359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6.57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B01ACA-EDC7-46CB-9931-674868EE16C9}"/>
              </a:ext>
            </a:extLst>
          </p:cNvPr>
          <p:cNvSpPr/>
          <p:nvPr/>
        </p:nvSpPr>
        <p:spPr>
          <a:xfrm>
            <a:off x="3567155" y="3881389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8.43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B581B8-97FC-42B3-8AB8-5E1C4D5D5238}"/>
              </a:ext>
            </a:extLst>
          </p:cNvPr>
          <p:cNvSpPr/>
          <p:nvPr/>
        </p:nvSpPr>
        <p:spPr>
          <a:xfrm>
            <a:off x="5587767" y="1769299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4.23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2E3A0B-0E0D-4707-B70C-130F648A382E}"/>
              </a:ext>
            </a:extLst>
          </p:cNvPr>
          <p:cNvSpPr/>
          <p:nvPr/>
        </p:nvSpPr>
        <p:spPr>
          <a:xfrm>
            <a:off x="5587767" y="2473329"/>
            <a:ext cx="86914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5.74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81C034-DCCB-40EE-B8CE-6AB31F6B89EE}"/>
              </a:ext>
            </a:extLst>
          </p:cNvPr>
          <p:cNvSpPr/>
          <p:nvPr/>
        </p:nvSpPr>
        <p:spPr>
          <a:xfrm>
            <a:off x="5587767" y="3177359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4.68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84F3AB-3FC4-4434-A364-2397C8FD8B24}"/>
              </a:ext>
            </a:extLst>
          </p:cNvPr>
          <p:cNvSpPr/>
          <p:nvPr/>
        </p:nvSpPr>
        <p:spPr>
          <a:xfrm>
            <a:off x="5587767" y="3881389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.65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C17782-5487-4112-A94F-E2C38328466C}"/>
              </a:ext>
            </a:extLst>
          </p:cNvPr>
          <p:cNvSpPr/>
          <p:nvPr/>
        </p:nvSpPr>
        <p:spPr>
          <a:xfrm>
            <a:off x="7738074" y="1771206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5.20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D29928-C939-4224-8C0C-78346AC512E6}"/>
              </a:ext>
            </a:extLst>
          </p:cNvPr>
          <p:cNvSpPr/>
          <p:nvPr/>
        </p:nvSpPr>
        <p:spPr>
          <a:xfrm>
            <a:off x="7738075" y="2472344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5.74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711F055-A64F-4129-925F-7DBC172F94B6}"/>
              </a:ext>
            </a:extLst>
          </p:cNvPr>
          <p:cNvSpPr/>
          <p:nvPr/>
        </p:nvSpPr>
        <p:spPr>
          <a:xfrm>
            <a:off x="7738073" y="3177359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5.50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9A2688-27BC-4CAC-8AC3-12F8884ED205}"/>
              </a:ext>
            </a:extLst>
          </p:cNvPr>
          <p:cNvSpPr/>
          <p:nvPr/>
        </p:nvSpPr>
        <p:spPr>
          <a:xfrm>
            <a:off x="7738073" y="3876353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5.66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154488-6652-421E-B052-3065269238CB}"/>
              </a:ext>
            </a:extLst>
          </p:cNvPr>
          <p:cNvSpPr/>
          <p:nvPr/>
        </p:nvSpPr>
        <p:spPr>
          <a:xfrm>
            <a:off x="9784763" y="1769299"/>
            <a:ext cx="106471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16.61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1B3761B-8895-4972-A238-7485BDE354CC}"/>
              </a:ext>
            </a:extLst>
          </p:cNvPr>
          <p:cNvSpPr/>
          <p:nvPr/>
        </p:nvSpPr>
        <p:spPr>
          <a:xfrm>
            <a:off x="9784763" y="2472344"/>
            <a:ext cx="106471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17.22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4DF33E-F76B-4C07-A51A-51D014192B0C}"/>
              </a:ext>
            </a:extLst>
          </p:cNvPr>
          <p:cNvSpPr/>
          <p:nvPr/>
        </p:nvSpPr>
        <p:spPr>
          <a:xfrm>
            <a:off x="9784763" y="3175389"/>
            <a:ext cx="106471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16.75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5F24AF-51AA-412B-AE0B-80E596108938}"/>
              </a:ext>
            </a:extLst>
          </p:cNvPr>
          <p:cNvSpPr/>
          <p:nvPr/>
        </p:nvSpPr>
        <p:spPr>
          <a:xfrm>
            <a:off x="9784763" y="3881389"/>
            <a:ext cx="106471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16.74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1" name="矩形 58">
            <a:extLst>
              <a:ext uri="{FF2B5EF4-FFF2-40B4-BE49-F238E27FC236}">
                <a16:creationId xmlns:a16="http://schemas.microsoft.com/office/drawing/2014/main" id="{72297300-D33F-46A4-94AA-6C743E1B602F}"/>
              </a:ext>
            </a:extLst>
          </p:cNvPr>
          <p:cNvSpPr/>
          <p:nvPr/>
        </p:nvSpPr>
        <p:spPr>
          <a:xfrm>
            <a:off x="1269972" y="4783810"/>
            <a:ext cx="97782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所</a:t>
            </a:r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选择</a:t>
            </a:r>
            <a:r>
              <a:rPr lang="zh-TW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的位置</a:t>
            </a:r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（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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zh-TW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的外心</a:t>
            </a:r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）无法使</a:t>
            </a:r>
            <a:r>
              <a:rPr lang="zh-TW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得</a:t>
            </a:r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从 </a:t>
            </a:r>
            <a:r>
              <a:rPr lang="en-US" altLang="zh-CN" sz="2400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 </a:t>
            </a:r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到 </a:t>
            </a:r>
            <a:r>
              <a:rPr lang="en-US" altLang="zh-TW" sz="2400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 </a:t>
            </a:r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、</a:t>
            </a:r>
            <a:r>
              <a:rPr lang="en-US" altLang="zh-TW" sz="2400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TW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的总距离</a:t>
            </a:r>
            <a:r>
              <a:rPr lang="zh-TW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最</a:t>
            </a:r>
            <a:r>
              <a:rPr lang="zh-CN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短</a:t>
            </a:r>
            <a:r>
              <a:rPr lang="zh-TW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。正如上表所示，</a:t>
            </a:r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该距离</a:t>
            </a:r>
            <a:r>
              <a:rPr lang="zh-TW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（外心：</a:t>
            </a:r>
            <a:r>
              <a:rPr lang="en-US" altLang="zh-TW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17.22 km</a:t>
            </a:r>
            <a:r>
              <a:rPr lang="zh-TW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）</a:t>
            </a:r>
            <a:r>
              <a:rPr lang="zh-CN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大于</a:t>
            </a:r>
            <a:r>
              <a:rPr lang="zh-TW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其他三</a:t>
            </a:r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个</a:t>
            </a:r>
            <a:r>
              <a:rPr lang="zh-TW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位置，包括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zh-TW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内</a:t>
            </a:r>
            <a:r>
              <a:rPr lang="zh-TW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心（</a:t>
            </a:r>
            <a:r>
              <a:rPr lang="en-US" altLang="zh-TW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16.61 km</a:t>
            </a:r>
            <a:r>
              <a:rPr lang="zh-TW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）、重心（</a:t>
            </a:r>
            <a:r>
              <a:rPr lang="en-US" altLang="zh-TW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16.75 km</a:t>
            </a:r>
            <a:r>
              <a:rPr lang="zh-TW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）和</a:t>
            </a:r>
            <a:br>
              <a:rPr lang="en-US" altLang="zh-TW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</a:br>
            <a:r>
              <a:rPr lang="zh-TW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垂心（</a:t>
            </a:r>
            <a:r>
              <a:rPr lang="en-US" altLang="zh-TW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16.74 km</a:t>
            </a:r>
            <a:r>
              <a:rPr lang="zh-TW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）。</a:t>
            </a:r>
          </a:p>
        </p:txBody>
      </p:sp>
    </p:spTree>
    <p:extLst>
      <p:ext uri="{BB962C8B-B14F-4D97-AF65-F5344CB8AC3E}">
        <p14:creationId xmlns:p14="http://schemas.microsoft.com/office/powerpoint/2010/main" val="185408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72E413-EEDD-4CB4-8C31-33F6F8697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59" y="3619500"/>
            <a:ext cx="2895600" cy="3238500"/>
          </a:xfrm>
          <a:prstGeom prst="rect">
            <a:avLst/>
          </a:prstGeom>
        </p:spPr>
      </p:pic>
      <p:sp>
        <p:nvSpPr>
          <p:cNvPr id="44" name="Freeform 34">
            <a:extLst>
              <a:ext uri="{FF2B5EF4-FFF2-40B4-BE49-F238E27FC236}">
                <a16:creationId xmlns:a16="http://schemas.microsoft.com/office/drawing/2014/main" id="{2AB26261-0221-40ED-9960-495A1B197219}"/>
              </a:ext>
            </a:extLst>
          </p:cNvPr>
          <p:cNvSpPr>
            <a:spLocks noEditPoints="1"/>
          </p:cNvSpPr>
          <p:nvPr/>
        </p:nvSpPr>
        <p:spPr bwMode="auto">
          <a:xfrm rot="20785645">
            <a:off x="10433605" y="2671256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任意多边形 27">
            <a:extLst>
              <a:ext uri="{FF2B5EF4-FFF2-40B4-BE49-F238E27FC236}">
                <a16:creationId xmlns:a16="http://schemas.microsoft.com/office/drawing/2014/main" id="{3BFD5E09-A035-432E-9BAC-06C8CC2E0D74}"/>
              </a:ext>
            </a:extLst>
          </p:cNvPr>
          <p:cNvSpPr/>
          <p:nvPr/>
        </p:nvSpPr>
        <p:spPr>
          <a:xfrm>
            <a:off x="6949453" y="2698188"/>
            <a:ext cx="3458024" cy="464495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7">
            <a:extLst>
              <a:ext uri="{FF2B5EF4-FFF2-40B4-BE49-F238E27FC236}">
                <a16:creationId xmlns:a16="http://schemas.microsoft.com/office/drawing/2014/main" id="{D2245E28-5F1B-4E0D-9138-B4D32426B683}"/>
              </a:ext>
            </a:extLst>
          </p:cNvPr>
          <p:cNvSpPr txBox="1"/>
          <p:nvPr/>
        </p:nvSpPr>
        <p:spPr>
          <a:xfrm>
            <a:off x="6096000" y="4149864"/>
            <a:ext cx="585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确保仓库与</a:t>
            </a:r>
            <a:r>
              <a:rPr lang="zh-TW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三</a:t>
            </a:r>
            <a:r>
              <a:rPr lang="zh-CN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条</a:t>
            </a:r>
            <a:r>
              <a:rPr lang="zh-TW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道路等距</a:t>
            </a:r>
            <a:endParaRPr lang="zh-CN" altLang="en-US" sz="4000" dirty="0"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85F00C3-BC70-43C2-AB1B-892F0D2D6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3" y="3723449"/>
            <a:ext cx="462514" cy="45034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AA0665-1432-49BF-AD17-61A8BA78C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421" y="1862280"/>
            <a:ext cx="629138" cy="612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EE5D6D-F9B3-4B16-90DC-ACFBE5B3E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3" y="4705350"/>
            <a:ext cx="1457325" cy="2152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2793B0-BB21-4222-BB2C-7EA26BB9BB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146" y="4857750"/>
            <a:ext cx="3114675" cy="2000250"/>
          </a:xfrm>
          <a:prstGeom prst="rect">
            <a:avLst/>
          </a:prstGeom>
        </p:spPr>
      </p:pic>
      <p:sp>
        <p:nvSpPr>
          <p:cNvPr id="18" name="文本框 7">
            <a:extLst>
              <a:ext uri="{FF2B5EF4-FFF2-40B4-BE49-F238E27FC236}">
                <a16:creationId xmlns:a16="http://schemas.microsoft.com/office/drawing/2014/main" id="{FADC79F1-687C-4469-9C0F-C7EFC845055F}"/>
              </a:ext>
            </a:extLst>
          </p:cNvPr>
          <p:cNvSpPr txBox="1"/>
          <p:nvPr/>
        </p:nvSpPr>
        <p:spPr>
          <a:xfrm>
            <a:off x="7222194" y="2054687"/>
            <a:ext cx="31852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活动 </a:t>
            </a:r>
            <a:r>
              <a:rPr lang="en-US" altLang="zh-CN" sz="6600" dirty="0">
                <a:latin typeface="Times New Roman" panose="02020603050405020304" pitchFamily="18" charset="0"/>
                <a:ea typeface="新蒂黑板报" panose="03000600000000000000" pitchFamily="66" charset="-122"/>
                <a:cs typeface="Times New Roman" panose="02020603050405020304" pitchFamily="18" charset="0"/>
              </a:rPr>
              <a:t>2B</a:t>
            </a:r>
            <a:endParaRPr lang="zh-CN" altLang="en-US" sz="6600" dirty="0">
              <a:latin typeface="Times New Roman" panose="02020603050405020304" pitchFamily="18" charset="0"/>
              <a:ea typeface="新蒂黑板报" panose="03000600000000000000" pitchFamily="66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66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695983" y="693514"/>
            <a:ext cx="88000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5.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在三家商店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、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C 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之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间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，有三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条干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路形成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</a:t>
            </a:r>
            <a:endParaRPr lang="en-US" altLang="zh-CN" sz="24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      我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们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总裁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正在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寻找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一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个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位置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来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建造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我们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仓库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W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，</a:t>
            </a:r>
            <a:endParaRPr lang="en-US" altLang="zh-TW" sz="24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然后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建造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从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 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到每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条干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路的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路径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。</a:t>
            </a:r>
            <a:endParaRPr lang="en-US" altLang="zh-TW" sz="24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对于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所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选择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的位置，他有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两个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要求：</a:t>
            </a:r>
            <a:endParaRPr lang="en-US" altLang="zh-TW" sz="24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  <a:p>
            <a:endParaRPr lang="en-US" altLang="zh-TW" sz="24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      </a:t>
            </a:r>
            <a:r>
              <a:rPr lang="en-US" altLang="zh-TW" sz="2400" b="1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i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.  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必须与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三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条干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路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、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BC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AC 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距离</a:t>
            </a:r>
            <a:r>
              <a:rPr lang="zh-TW" altLang="en-US" sz="2400" b="1" dirty="0">
                <a:solidFill>
                  <a:srgbClr val="CC660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相等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。</a:t>
            </a:r>
            <a:endParaRPr lang="en-US" altLang="zh-TW" sz="24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      ii. 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为减少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交通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时间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从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zh-TW" altLang="en-US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到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每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条干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路的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路径必须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是</a:t>
            </a:r>
            <a:r>
              <a:rPr lang="zh-TW" altLang="en-US" sz="2400" b="1" dirty="0">
                <a:solidFill>
                  <a:srgbClr val="CC660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最短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的。</a:t>
            </a:r>
            <a:endParaRPr lang="en-US" altLang="zh-TW" sz="24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  <a:p>
            <a:endParaRPr lang="en-US" altLang="zh-TW" sz="24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  <a:p>
            <a:endParaRPr lang="en-US" altLang="zh-TW" sz="24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      在以下的例子中，描述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干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路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AC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和路径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之间的几何关系。</a:t>
            </a:r>
            <a:endParaRPr lang="en-US" altLang="zh-TW" sz="24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EC4A8F-2A59-4E43-BA4D-1B678DBBE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134" y="4698279"/>
            <a:ext cx="4734586" cy="18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695983" y="1371940"/>
            <a:ext cx="8800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      在以下的例子中，描述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干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路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AC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和路径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之间的几何关系。</a:t>
            </a:r>
            <a:endParaRPr lang="en-US" altLang="zh-TW" sz="24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EC4A8F-2A59-4E43-BA4D-1B678DBBE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707" y="2692499"/>
            <a:ext cx="4734586" cy="1829055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:a16="http://schemas.microsoft.com/office/drawing/2014/main" id="{8BB901AF-8DC1-49F5-A8B8-417AB0A06373}"/>
              </a:ext>
            </a:extLst>
          </p:cNvPr>
          <p:cNvSpPr/>
          <p:nvPr/>
        </p:nvSpPr>
        <p:spPr>
          <a:xfrm>
            <a:off x="3660608" y="5118838"/>
            <a:ext cx="4870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8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 </a:t>
            </a:r>
            <a:r>
              <a:rPr lang="en-US" altLang="zh-CN" sz="28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⊥</a:t>
            </a:r>
            <a:r>
              <a:rPr lang="en-US" altLang="zh-TW" sz="28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AC</a:t>
            </a:r>
            <a:r>
              <a:rPr lang="zh-CN" altLang="en-US" sz="28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（或 </a:t>
            </a:r>
            <a:r>
              <a:rPr lang="en-US" altLang="zh-TW" sz="28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8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 </a:t>
            </a:r>
            <a:r>
              <a:rPr lang="zh-CN" altLang="en-US" sz="28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垂直 </a:t>
            </a:r>
            <a:r>
              <a:rPr lang="en-US" altLang="zh-TW" sz="28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AC </a:t>
            </a:r>
            <a:r>
              <a:rPr lang="zh-CN" altLang="en-US" sz="28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。）</a:t>
            </a:r>
            <a:endParaRPr lang="en-US" altLang="zh-TW" sz="28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2578849" y="637779"/>
            <a:ext cx="70350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6.  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的哪一个中心符合我们总裁的要求？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      运用以下的小程式来验证你的答案。</a:t>
            </a:r>
          </a:p>
          <a:p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      </a:t>
            </a:r>
            <a:endParaRPr lang="en-US" altLang="zh-CN" sz="24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连结：</a:t>
            </a:r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hlinkClick r:id="rId4"/>
              </a:rPr>
              <a:t>https://www.geogebra.org/m/bgpwnvje</a:t>
            </a:r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</a:p>
          <a:p>
            <a:endParaRPr lang="en-US" altLang="zh-CN" sz="24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2C6A37-C0E5-486A-B319-B3717662D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6000" y="2258953"/>
            <a:ext cx="576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4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11CEF1-CF51-40A7-AC68-1BCFCC0CD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24" y="1538023"/>
            <a:ext cx="10583752" cy="3781953"/>
          </a:xfrm>
          <a:prstGeom prst="rect">
            <a:avLst/>
          </a:prstGeom>
        </p:spPr>
      </p:pic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82AF42-3089-4ACD-A250-DD154BBA4C65}"/>
              </a:ext>
            </a:extLst>
          </p:cNvPr>
          <p:cNvSpPr/>
          <p:nvPr/>
        </p:nvSpPr>
        <p:spPr>
          <a:xfrm>
            <a:off x="5661427" y="258387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2.62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CA907E-2CD8-4A3D-9DD9-AA29DECBB7E4}"/>
              </a:ext>
            </a:extLst>
          </p:cNvPr>
          <p:cNvSpPr/>
          <p:nvPr/>
        </p:nvSpPr>
        <p:spPr>
          <a:xfrm>
            <a:off x="5661425" y="328790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2.83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166E07-21CF-430B-912E-CCA07D50E3F3}"/>
              </a:ext>
            </a:extLst>
          </p:cNvPr>
          <p:cNvSpPr/>
          <p:nvPr/>
        </p:nvSpPr>
        <p:spPr>
          <a:xfrm>
            <a:off x="5661425" y="399193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.53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DC5705-1501-4B31-A1F9-26B52BFB1404}"/>
              </a:ext>
            </a:extLst>
          </p:cNvPr>
          <p:cNvSpPr/>
          <p:nvPr/>
        </p:nvSpPr>
        <p:spPr>
          <a:xfrm>
            <a:off x="5661426" y="469596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1.94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36A5DA-CE92-4A67-B7BF-12ABA4740B95}"/>
              </a:ext>
            </a:extLst>
          </p:cNvPr>
          <p:cNvSpPr/>
          <p:nvPr/>
        </p:nvSpPr>
        <p:spPr>
          <a:xfrm>
            <a:off x="1451787" y="2583875"/>
            <a:ext cx="48763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E26E4E-AACD-4211-AFCF-B555DA17AE72}"/>
              </a:ext>
            </a:extLst>
          </p:cNvPr>
          <p:cNvSpPr/>
          <p:nvPr/>
        </p:nvSpPr>
        <p:spPr>
          <a:xfrm>
            <a:off x="7682038" y="258387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2.62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4BA404-95CE-415C-BD9B-B4B38716B5BD}"/>
              </a:ext>
            </a:extLst>
          </p:cNvPr>
          <p:cNvSpPr/>
          <p:nvPr/>
        </p:nvSpPr>
        <p:spPr>
          <a:xfrm>
            <a:off x="7682037" y="328790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4.21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6E3921-5639-4A88-BF87-21A4FF1FBFC8}"/>
              </a:ext>
            </a:extLst>
          </p:cNvPr>
          <p:cNvSpPr/>
          <p:nvPr/>
        </p:nvSpPr>
        <p:spPr>
          <a:xfrm>
            <a:off x="7682038" y="399193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3.24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36DA2F-D604-4D51-ABC5-416F6BF095BF}"/>
              </a:ext>
            </a:extLst>
          </p:cNvPr>
          <p:cNvSpPr/>
          <p:nvPr/>
        </p:nvSpPr>
        <p:spPr>
          <a:xfrm>
            <a:off x="7682038" y="469596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1.30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384455-C1B6-4D48-A044-C4542FF609B8}"/>
              </a:ext>
            </a:extLst>
          </p:cNvPr>
          <p:cNvSpPr/>
          <p:nvPr/>
        </p:nvSpPr>
        <p:spPr>
          <a:xfrm>
            <a:off x="9832345" y="2585782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2.62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1024A5-B265-4DBF-AA32-DAAC875E1F9A}"/>
              </a:ext>
            </a:extLst>
          </p:cNvPr>
          <p:cNvSpPr/>
          <p:nvPr/>
        </p:nvSpPr>
        <p:spPr>
          <a:xfrm>
            <a:off x="9832346" y="3286920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1.32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16EB81-7565-494A-A4C3-9F655A4DE654}"/>
              </a:ext>
            </a:extLst>
          </p:cNvPr>
          <p:cNvSpPr/>
          <p:nvPr/>
        </p:nvSpPr>
        <p:spPr>
          <a:xfrm>
            <a:off x="9832344" y="399193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2.27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2B2F78-AC94-4D73-8FE9-BD3B571FC7A1}"/>
              </a:ext>
            </a:extLst>
          </p:cNvPr>
          <p:cNvSpPr/>
          <p:nvPr/>
        </p:nvSpPr>
        <p:spPr>
          <a:xfrm>
            <a:off x="9832344" y="4690929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4.15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624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72E413-EEDD-4CB4-8C31-33F6F8697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59" y="3619500"/>
            <a:ext cx="2895600" cy="3238500"/>
          </a:xfrm>
          <a:prstGeom prst="rect">
            <a:avLst/>
          </a:prstGeom>
        </p:spPr>
      </p:pic>
      <p:sp>
        <p:nvSpPr>
          <p:cNvPr id="44" name="Freeform 34">
            <a:extLst>
              <a:ext uri="{FF2B5EF4-FFF2-40B4-BE49-F238E27FC236}">
                <a16:creationId xmlns:a16="http://schemas.microsoft.com/office/drawing/2014/main" id="{2AB26261-0221-40ED-9960-495A1B197219}"/>
              </a:ext>
            </a:extLst>
          </p:cNvPr>
          <p:cNvSpPr>
            <a:spLocks noEditPoints="1"/>
          </p:cNvSpPr>
          <p:nvPr/>
        </p:nvSpPr>
        <p:spPr bwMode="auto">
          <a:xfrm rot="20785645">
            <a:off x="10433605" y="2671256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任意多边形 27">
            <a:extLst>
              <a:ext uri="{FF2B5EF4-FFF2-40B4-BE49-F238E27FC236}">
                <a16:creationId xmlns:a16="http://schemas.microsoft.com/office/drawing/2014/main" id="{3BFD5E09-A035-432E-9BAC-06C8CC2E0D74}"/>
              </a:ext>
            </a:extLst>
          </p:cNvPr>
          <p:cNvSpPr/>
          <p:nvPr/>
        </p:nvSpPr>
        <p:spPr>
          <a:xfrm>
            <a:off x="6949453" y="2698188"/>
            <a:ext cx="3458024" cy="464495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7">
            <a:extLst>
              <a:ext uri="{FF2B5EF4-FFF2-40B4-BE49-F238E27FC236}">
                <a16:creationId xmlns:a16="http://schemas.microsoft.com/office/drawing/2014/main" id="{D2245E28-5F1B-4E0D-9138-B4D32426B683}"/>
              </a:ext>
            </a:extLst>
          </p:cNvPr>
          <p:cNvSpPr txBox="1"/>
          <p:nvPr/>
        </p:nvSpPr>
        <p:spPr>
          <a:xfrm>
            <a:off x="5137731" y="3739213"/>
            <a:ext cx="7081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增润活动</a:t>
            </a:r>
            <a:endParaRPr lang="en-US" altLang="zh-TW" sz="4000" dirty="0"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  <a:p>
            <a:pPr algn="ctr"/>
            <a:r>
              <a:rPr lang="zh-CN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使仓库与</a:t>
            </a:r>
            <a:r>
              <a:rPr lang="zh-TW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三</a:t>
            </a:r>
            <a:r>
              <a:rPr lang="zh-CN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条</a:t>
            </a:r>
            <a:r>
              <a:rPr lang="zh-TW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道路</a:t>
            </a:r>
            <a:r>
              <a:rPr lang="zh-CN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的距离最短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85F00C3-BC70-43C2-AB1B-892F0D2D6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3" y="3723449"/>
            <a:ext cx="462514" cy="45034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AA0665-1432-49BF-AD17-61A8BA78C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421" y="1862280"/>
            <a:ext cx="629138" cy="612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EE5D6D-F9B3-4B16-90DC-ACFBE5B3E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3" y="4705350"/>
            <a:ext cx="1457325" cy="2152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2793B0-BB21-4222-BB2C-7EA26BB9BB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146" y="4857750"/>
            <a:ext cx="3114675" cy="2000250"/>
          </a:xfrm>
          <a:prstGeom prst="rect">
            <a:avLst/>
          </a:prstGeom>
        </p:spPr>
      </p:pic>
      <p:sp>
        <p:nvSpPr>
          <p:cNvPr id="18" name="文本框 7">
            <a:extLst>
              <a:ext uri="{FF2B5EF4-FFF2-40B4-BE49-F238E27FC236}">
                <a16:creationId xmlns:a16="http://schemas.microsoft.com/office/drawing/2014/main" id="{FADC79F1-687C-4469-9C0F-C7EFC845055F}"/>
              </a:ext>
            </a:extLst>
          </p:cNvPr>
          <p:cNvSpPr txBox="1"/>
          <p:nvPr/>
        </p:nvSpPr>
        <p:spPr>
          <a:xfrm>
            <a:off x="7222194" y="2054687"/>
            <a:ext cx="31852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活动 </a:t>
            </a:r>
            <a:r>
              <a:rPr lang="en-US" altLang="zh-CN" sz="6600" dirty="0">
                <a:latin typeface="Times New Roman" panose="02020603050405020304" pitchFamily="18" charset="0"/>
                <a:ea typeface="新蒂黑板报" panose="03000600000000000000" pitchFamily="66" charset="-122"/>
                <a:cs typeface="Times New Roman" panose="02020603050405020304" pitchFamily="18" charset="0"/>
              </a:rPr>
              <a:t>2C</a:t>
            </a:r>
            <a:endParaRPr lang="zh-CN" altLang="en-US" sz="6600" dirty="0">
              <a:latin typeface="Times New Roman" panose="02020603050405020304" pitchFamily="18" charset="0"/>
              <a:ea typeface="新蒂黑板报" panose="03000600000000000000" pitchFamily="66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44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087009" y="1760972"/>
            <a:ext cx="100179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7.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为了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更好地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连接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快速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运输系统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，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 一位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工程师建议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把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仓库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设置于一条干路旁。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 然而，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与我们的三家商店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、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C 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之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间的</a:t>
            </a:r>
            <a:r>
              <a:rPr lang="zh-CN" altLang="en-US" sz="2400" b="1" dirty="0">
                <a:solidFill>
                  <a:srgbClr val="CC660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总距离必须是最小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2" name="矩形 58">
            <a:extLst>
              <a:ext uri="{FF2B5EF4-FFF2-40B4-BE49-F238E27FC236}">
                <a16:creationId xmlns:a16="http://schemas.microsoft.com/office/drawing/2014/main" id="{AB147128-A85E-41AE-B57D-0D4DC5AF3D4A}"/>
              </a:ext>
            </a:extLst>
          </p:cNvPr>
          <p:cNvSpPr/>
          <p:nvPr/>
        </p:nvSpPr>
        <p:spPr>
          <a:xfrm>
            <a:off x="1087009" y="3993632"/>
            <a:ext cx="10017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 请运用以下的小程式进行探索：</a:t>
            </a:r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hlinkClick r:id="rId4"/>
              </a:rPr>
              <a:t>https://www.geogebra.org/m/gxtnz4cu</a:t>
            </a:r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0991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087009" y="637779"/>
            <a:ext cx="10017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 请运用以下的小程式進行探索：</a:t>
            </a:r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hlinkClick r:id="rId4"/>
              </a:rPr>
              <a:t>https://www.geogebra.org/m/gxtnz4cu</a:t>
            </a:r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:a16="http://schemas.microsoft.com/office/drawing/2014/main" id="{3285FE92-A2A2-4704-9CAF-603A7059126E}"/>
              </a:ext>
            </a:extLst>
          </p:cNvPr>
          <p:cNvSpPr/>
          <p:nvPr/>
        </p:nvSpPr>
        <p:spPr>
          <a:xfrm>
            <a:off x="2278352" y="5304884"/>
            <a:ext cx="76352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描绘及描述如何找到仓库 </a:t>
            </a:r>
            <a:r>
              <a:rPr lang="en-US" altLang="zh-CN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的位置。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TW" altLang="en-US" sz="2400" b="1" i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提示：你需要</a:t>
            </a:r>
            <a:r>
              <a:rPr lang="zh-CN" altLang="en-US" sz="2400" b="1" i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考虑</a:t>
            </a:r>
            <a:r>
              <a:rPr lang="zh-TW" altLang="en-US" sz="2400" b="1" i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三</a:t>
            </a:r>
            <a:r>
              <a:rPr lang="zh-CN" altLang="en-US" sz="2400" b="1" i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种</a:t>
            </a:r>
            <a:r>
              <a:rPr lang="zh-TW" altLang="en-US" sz="2400" b="1" i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不同的</a:t>
            </a:r>
            <a:r>
              <a:rPr lang="zh-CN" altLang="en-US" sz="2400" b="1" i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情况</a:t>
            </a:r>
            <a:r>
              <a:rPr lang="zh-TW" altLang="en-US" sz="2400" b="1" i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</a:t>
            </a:r>
            <a:endParaRPr lang="en-US" altLang="zh-TW" sz="2400" b="1" i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CN" altLang="en-US" sz="2400" b="1" i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从</a:t>
            </a:r>
            <a:r>
              <a:rPr lang="zh-TW" altLang="en-US" sz="2400" b="1" i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TW" altLang="en-US" sz="2400" b="1" i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是直角三角形的</a:t>
            </a:r>
            <a:r>
              <a:rPr lang="zh-CN" altLang="en-US" sz="2400" b="1" i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情况开始</a:t>
            </a:r>
            <a:r>
              <a:rPr lang="zh-TW" altLang="en-US" sz="2400" b="1" i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可能</a:t>
            </a:r>
            <a:r>
              <a:rPr lang="zh-CN" altLang="en-US" sz="2400" b="1" i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会较</a:t>
            </a:r>
            <a:r>
              <a:rPr lang="zh-TW" altLang="en-US" sz="2400" b="1" i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容易</a:t>
            </a:r>
            <a:r>
              <a:rPr lang="zh-CN" altLang="en-US" sz="2400" b="1" i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</a:t>
            </a:r>
            <a:endParaRPr lang="en-US" altLang="zh-CN" sz="2400" b="1" i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5104D3-5997-473A-9CEC-CFEBE67EE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512" y="1153764"/>
            <a:ext cx="5450973" cy="40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3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666770" y="941683"/>
            <a:ext cx="8858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把下列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词汇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填在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适当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空格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内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它们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是三角形中的四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条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特殊的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线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0" name="Freeform 21">
            <a:extLst>
              <a:ext uri="{FF2B5EF4-FFF2-40B4-BE49-F238E27FC236}">
                <a16:creationId xmlns:a16="http://schemas.microsoft.com/office/drawing/2014/main" id="{886008D6-A3D6-4C3D-ACDE-37CBFBFE7743}"/>
              </a:ext>
            </a:extLst>
          </p:cNvPr>
          <p:cNvSpPr/>
          <p:nvPr/>
        </p:nvSpPr>
        <p:spPr bwMode="auto">
          <a:xfrm>
            <a:off x="3960228" y="2492286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1" name="Freeform 21">
            <a:extLst>
              <a:ext uri="{FF2B5EF4-FFF2-40B4-BE49-F238E27FC236}">
                <a16:creationId xmlns:a16="http://schemas.microsoft.com/office/drawing/2014/main" id="{85D81687-41C2-4E87-9954-2B0B939DFEF8}"/>
              </a:ext>
            </a:extLst>
          </p:cNvPr>
          <p:cNvSpPr/>
          <p:nvPr/>
        </p:nvSpPr>
        <p:spPr bwMode="auto">
          <a:xfrm>
            <a:off x="3946119" y="3376110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2" name="Freeform 21">
            <a:extLst>
              <a:ext uri="{FF2B5EF4-FFF2-40B4-BE49-F238E27FC236}">
                <a16:creationId xmlns:a16="http://schemas.microsoft.com/office/drawing/2014/main" id="{DE48FF12-943F-4A73-9CD5-957398E4D587}"/>
              </a:ext>
            </a:extLst>
          </p:cNvPr>
          <p:cNvSpPr/>
          <p:nvPr/>
        </p:nvSpPr>
        <p:spPr bwMode="auto">
          <a:xfrm>
            <a:off x="4037481" y="4312888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3" name="Freeform 21">
            <a:extLst>
              <a:ext uri="{FF2B5EF4-FFF2-40B4-BE49-F238E27FC236}">
                <a16:creationId xmlns:a16="http://schemas.microsoft.com/office/drawing/2014/main" id="{1C88E8C8-C480-4981-AC9E-B3893CCDEC29}"/>
              </a:ext>
            </a:extLst>
          </p:cNvPr>
          <p:cNvSpPr/>
          <p:nvPr/>
        </p:nvSpPr>
        <p:spPr bwMode="auto">
          <a:xfrm>
            <a:off x="3983761" y="5253259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4" name="文本框 6">
            <a:extLst>
              <a:ext uri="{FF2B5EF4-FFF2-40B4-BE49-F238E27FC236}">
                <a16:creationId xmlns:a16="http://schemas.microsoft.com/office/drawing/2014/main" id="{409FAC6C-C677-4BBC-A0AF-723BB98AD042}"/>
              </a:ext>
            </a:extLst>
          </p:cNvPr>
          <p:cNvSpPr txBox="1"/>
          <p:nvPr/>
        </p:nvSpPr>
        <p:spPr>
          <a:xfrm>
            <a:off x="4915791" y="1819263"/>
            <a:ext cx="346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垂直平分线</a:t>
            </a:r>
          </a:p>
        </p:txBody>
      </p:sp>
      <p:sp>
        <p:nvSpPr>
          <p:cNvPr id="15" name="文本框 7">
            <a:extLst>
              <a:ext uri="{FF2B5EF4-FFF2-40B4-BE49-F238E27FC236}">
                <a16:creationId xmlns:a16="http://schemas.microsoft.com/office/drawing/2014/main" id="{376256F7-5AA6-4342-B047-B2C4280D4DB2}"/>
              </a:ext>
            </a:extLst>
          </p:cNvPr>
          <p:cNvSpPr txBox="1"/>
          <p:nvPr/>
        </p:nvSpPr>
        <p:spPr>
          <a:xfrm>
            <a:off x="4915790" y="2717564"/>
            <a:ext cx="346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高线</a:t>
            </a:r>
          </a:p>
        </p:txBody>
      </p:sp>
      <p:sp>
        <p:nvSpPr>
          <p:cNvPr id="16" name="文本框 8">
            <a:extLst>
              <a:ext uri="{FF2B5EF4-FFF2-40B4-BE49-F238E27FC236}">
                <a16:creationId xmlns:a16="http://schemas.microsoft.com/office/drawing/2014/main" id="{8D0D9BD6-4EFA-477B-89D3-144F5AE1E4D8}"/>
              </a:ext>
            </a:extLst>
          </p:cNvPr>
          <p:cNvSpPr txBox="1"/>
          <p:nvPr/>
        </p:nvSpPr>
        <p:spPr>
          <a:xfrm>
            <a:off x="4932973" y="3662199"/>
            <a:ext cx="346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中线</a:t>
            </a:r>
          </a:p>
        </p:txBody>
      </p:sp>
      <p:sp>
        <p:nvSpPr>
          <p:cNvPr id="17" name="文本框 9">
            <a:extLst>
              <a:ext uri="{FF2B5EF4-FFF2-40B4-BE49-F238E27FC236}">
                <a16:creationId xmlns:a16="http://schemas.microsoft.com/office/drawing/2014/main" id="{3F9147DD-25B5-436C-8646-060308DFAAAC}"/>
              </a:ext>
            </a:extLst>
          </p:cNvPr>
          <p:cNvSpPr txBox="1"/>
          <p:nvPr/>
        </p:nvSpPr>
        <p:spPr>
          <a:xfrm>
            <a:off x="4932973" y="4638921"/>
            <a:ext cx="346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角平分线</a:t>
            </a:r>
          </a:p>
        </p:txBody>
      </p:sp>
      <p:grpSp>
        <p:nvGrpSpPr>
          <p:cNvPr id="18" name="组合 70">
            <a:extLst>
              <a:ext uri="{FF2B5EF4-FFF2-40B4-BE49-F238E27FC236}">
                <a16:creationId xmlns:a16="http://schemas.microsoft.com/office/drawing/2014/main" id="{09375D64-8E6D-4825-8D0A-0AAA567FFCB5}"/>
              </a:ext>
            </a:extLst>
          </p:cNvPr>
          <p:cNvGrpSpPr/>
          <p:nvPr/>
        </p:nvGrpSpPr>
        <p:grpSpPr>
          <a:xfrm>
            <a:off x="4141526" y="1903966"/>
            <a:ext cx="620112" cy="542155"/>
            <a:chOff x="4686124" y="2670432"/>
            <a:chExt cx="620528" cy="542518"/>
          </a:xfrm>
        </p:grpSpPr>
        <p:pic>
          <p:nvPicPr>
            <p:cNvPr id="19" name="图片 71">
              <a:extLst>
                <a:ext uri="{FF2B5EF4-FFF2-40B4-BE49-F238E27FC236}">
                  <a16:creationId xmlns:a16="http://schemas.microsoft.com/office/drawing/2014/main" id="{7EA18613-D8F1-4071-A2F1-90CDACC96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20" name="任意多边形 72">
              <a:extLst>
                <a:ext uri="{FF2B5EF4-FFF2-40B4-BE49-F238E27FC236}">
                  <a16:creationId xmlns:a16="http://schemas.microsoft.com/office/drawing/2014/main" id="{EDA58FEF-F9DF-4D3A-9CB2-23890AAE2C64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组合 73">
            <a:extLst>
              <a:ext uri="{FF2B5EF4-FFF2-40B4-BE49-F238E27FC236}">
                <a16:creationId xmlns:a16="http://schemas.microsoft.com/office/drawing/2014/main" id="{3B9EF976-66F0-4211-82F2-D416BB5AB6D8}"/>
              </a:ext>
            </a:extLst>
          </p:cNvPr>
          <p:cNvGrpSpPr/>
          <p:nvPr/>
        </p:nvGrpSpPr>
        <p:grpSpPr>
          <a:xfrm>
            <a:off x="4141526" y="2788805"/>
            <a:ext cx="620112" cy="542155"/>
            <a:chOff x="4686124" y="2670432"/>
            <a:chExt cx="620528" cy="542518"/>
          </a:xfrm>
        </p:grpSpPr>
        <p:pic>
          <p:nvPicPr>
            <p:cNvPr id="22" name="图片 74">
              <a:extLst>
                <a:ext uri="{FF2B5EF4-FFF2-40B4-BE49-F238E27FC236}">
                  <a16:creationId xmlns:a16="http://schemas.microsoft.com/office/drawing/2014/main" id="{B70D07E6-1C97-4734-AF89-F3AE0EE51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23" name="任意多边形 75">
              <a:extLst>
                <a:ext uri="{FF2B5EF4-FFF2-40B4-BE49-F238E27FC236}">
                  <a16:creationId xmlns:a16="http://schemas.microsoft.com/office/drawing/2014/main" id="{2184C18C-EA27-4055-9B95-5E4D50F6F898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组合 76">
            <a:extLst>
              <a:ext uri="{FF2B5EF4-FFF2-40B4-BE49-F238E27FC236}">
                <a16:creationId xmlns:a16="http://schemas.microsoft.com/office/drawing/2014/main" id="{484C4757-A4EA-450C-9E30-B92983CE48F5}"/>
              </a:ext>
            </a:extLst>
          </p:cNvPr>
          <p:cNvGrpSpPr/>
          <p:nvPr/>
        </p:nvGrpSpPr>
        <p:grpSpPr>
          <a:xfrm>
            <a:off x="4151264" y="3684720"/>
            <a:ext cx="620112" cy="542155"/>
            <a:chOff x="4686124" y="2670432"/>
            <a:chExt cx="620528" cy="542518"/>
          </a:xfrm>
        </p:grpSpPr>
        <p:pic>
          <p:nvPicPr>
            <p:cNvPr id="25" name="图片 77">
              <a:extLst>
                <a:ext uri="{FF2B5EF4-FFF2-40B4-BE49-F238E27FC236}">
                  <a16:creationId xmlns:a16="http://schemas.microsoft.com/office/drawing/2014/main" id="{66B2AF60-55DA-47F9-B2E8-9CCC4D6D6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26" name="任意多边形 78">
              <a:extLst>
                <a:ext uri="{FF2B5EF4-FFF2-40B4-BE49-F238E27FC236}">
                  <a16:creationId xmlns:a16="http://schemas.microsoft.com/office/drawing/2014/main" id="{7E05CAD1-7AED-4427-911D-62B21C71E078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组合 79">
            <a:extLst>
              <a:ext uri="{FF2B5EF4-FFF2-40B4-BE49-F238E27FC236}">
                <a16:creationId xmlns:a16="http://schemas.microsoft.com/office/drawing/2014/main" id="{DD73ACB4-5FD9-403C-AC82-290BAD0043BF}"/>
              </a:ext>
            </a:extLst>
          </p:cNvPr>
          <p:cNvGrpSpPr/>
          <p:nvPr/>
        </p:nvGrpSpPr>
        <p:grpSpPr>
          <a:xfrm>
            <a:off x="4151264" y="4610389"/>
            <a:ext cx="620112" cy="542155"/>
            <a:chOff x="4686124" y="2670432"/>
            <a:chExt cx="620528" cy="542518"/>
          </a:xfrm>
        </p:grpSpPr>
        <p:pic>
          <p:nvPicPr>
            <p:cNvPr id="28" name="图片 80">
              <a:extLst>
                <a:ext uri="{FF2B5EF4-FFF2-40B4-BE49-F238E27FC236}">
                  <a16:creationId xmlns:a16="http://schemas.microsoft.com/office/drawing/2014/main" id="{8B80879F-7575-4030-B05A-59CCB8650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29" name="任意多边形 81">
              <a:extLst>
                <a:ext uri="{FF2B5EF4-FFF2-40B4-BE49-F238E27FC236}">
                  <a16:creationId xmlns:a16="http://schemas.microsoft.com/office/drawing/2014/main" id="{488DB98B-8615-48CC-AF30-5BF0AEAC849B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矩形 58">
            <a:extLst>
              <a:ext uri="{FF2B5EF4-FFF2-40B4-BE49-F238E27FC236}">
                <a16:creationId xmlns:a16="http://schemas.microsoft.com/office/drawing/2014/main" id="{FD876F79-40DC-4D24-BA1D-8312DE5470F8}"/>
              </a:ext>
            </a:extLst>
          </p:cNvPr>
          <p:cNvSpPr/>
          <p:nvPr/>
        </p:nvSpPr>
        <p:spPr>
          <a:xfrm>
            <a:off x="1666770" y="5902158"/>
            <a:ext cx="8858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参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考：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hlinkClick r:id="rId4"/>
              </a:rPr>
              <a:t>https://www.geogebra.org/m/btwzyahk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9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4772454" y="2045828"/>
            <a:ext cx="6359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位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于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三角形的</a:t>
            </a:r>
            <a:r>
              <a:rPr lang="zh-CN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两条较</a:t>
            </a:r>
            <a:r>
              <a:rPr lang="zh-TW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短的</a:t>
            </a:r>
            <a:r>
              <a:rPr lang="zh-CN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边</a:t>
            </a:r>
            <a:r>
              <a:rPr lang="zh-TW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所形成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顶点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grpSp>
        <p:nvGrpSpPr>
          <p:cNvPr id="11" name="组合 4">
            <a:extLst>
              <a:ext uri="{FF2B5EF4-FFF2-40B4-BE49-F238E27FC236}">
                <a16:creationId xmlns:a16="http://schemas.microsoft.com/office/drawing/2014/main" id="{A8639846-EB60-43BE-8EFE-0135A686AB1C}"/>
              </a:ext>
            </a:extLst>
          </p:cNvPr>
          <p:cNvGrpSpPr/>
          <p:nvPr/>
        </p:nvGrpSpPr>
        <p:grpSpPr>
          <a:xfrm>
            <a:off x="1760181" y="637779"/>
            <a:ext cx="2703879" cy="1982285"/>
            <a:chOff x="5610999" y="2123266"/>
            <a:chExt cx="5013020" cy="3268381"/>
          </a:xfrm>
        </p:grpSpPr>
        <p:sp>
          <p:nvSpPr>
            <p:cNvPr id="12" name="任意多边形 5">
              <a:extLst>
                <a:ext uri="{FF2B5EF4-FFF2-40B4-BE49-F238E27FC236}">
                  <a16:creationId xmlns:a16="http://schemas.microsoft.com/office/drawing/2014/main" id="{85BE9541-7411-4265-A48E-C2A3D3F1F1FF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3" name="任意多边形 6">
              <a:extLst>
                <a:ext uri="{FF2B5EF4-FFF2-40B4-BE49-F238E27FC236}">
                  <a16:creationId xmlns:a16="http://schemas.microsoft.com/office/drawing/2014/main" id="{802568B4-EBBD-4219-90A4-6BB6930482D9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58">
            <a:extLst>
              <a:ext uri="{FF2B5EF4-FFF2-40B4-BE49-F238E27FC236}">
                <a16:creationId xmlns:a16="http://schemas.microsoft.com/office/drawing/2014/main" id="{C2D4EA70-5C61-4D3C-A8AC-A72BC7DEF511}"/>
              </a:ext>
            </a:extLst>
          </p:cNvPr>
          <p:cNvSpPr/>
          <p:nvPr/>
        </p:nvSpPr>
        <p:spPr>
          <a:xfrm>
            <a:off x="1985624" y="1121089"/>
            <a:ext cx="2301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情况</a:t>
            </a:r>
            <a:r>
              <a:rPr lang="en-US" altLang="zh-CN" sz="30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I</a:t>
            </a:r>
            <a:r>
              <a:rPr lang="zh-CN" altLang="en-US" sz="30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：</a:t>
            </a:r>
            <a:endParaRPr lang="en-US" altLang="zh-CN" sz="30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30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直角三角形</a:t>
            </a:r>
            <a:endParaRPr lang="en-US" altLang="zh-CN" sz="30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40094-BA7B-4FE7-8271-4E6AB6922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455" y="2590203"/>
            <a:ext cx="567813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4772454" y="2045828"/>
            <a:ext cx="6359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位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于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三角形的</a:t>
            </a:r>
            <a:r>
              <a:rPr lang="zh-CN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两条较短</a:t>
            </a:r>
            <a:r>
              <a:rPr lang="zh-TW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边</a:t>
            </a:r>
            <a:r>
              <a:rPr lang="zh-TW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所形成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顶点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grpSp>
        <p:nvGrpSpPr>
          <p:cNvPr id="11" name="组合 4">
            <a:extLst>
              <a:ext uri="{FF2B5EF4-FFF2-40B4-BE49-F238E27FC236}">
                <a16:creationId xmlns:a16="http://schemas.microsoft.com/office/drawing/2014/main" id="{A8639846-EB60-43BE-8EFE-0135A686AB1C}"/>
              </a:ext>
            </a:extLst>
          </p:cNvPr>
          <p:cNvGrpSpPr/>
          <p:nvPr/>
        </p:nvGrpSpPr>
        <p:grpSpPr>
          <a:xfrm>
            <a:off x="1760181" y="637779"/>
            <a:ext cx="2703879" cy="1982285"/>
            <a:chOff x="5610999" y="2123266"/>
            <a:chExt cx="5013020" cy="3268381"/>
          </a:xfrm>
        </p:grpSpPr>
        <p:sp>
          <p:nvSpPr>
            <p:cNvPr id="12" name="任意多边形 5">
              <a:extLst>
                <a:ext uri="{FF2B5EF4-FFF2-40B4-BE49-F238E27FC236}">
                  <a16:creationId xmlns:a16="http://schemas.microsoft.com/office/drawing/2014/main" id="{85BE9541-7411-4265-A48E-C2A3D3F1F1FF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3" name="任意多边形 6">
              <a:extLst>
                <a:ext uri="{FF2B5EF4-FFF2-40B4-BE49-F238E27FC236}">
                  <a16:creationId xmlns:a16="http://schemas.microsoft.com/office/drawing/2014/main" id="{802568B4-EBBD-4219-90A4-6BB6930482D9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58">
            <a:extLst>
              <a:ext uri="{FF2B5EF4-FFF2-40B4-BE49-F238E27FC236}">
                <a16:creationId xmlns:a16="http://schemas.microsoft.com/office/drawing/2014/main" id="{C2D4EA70-5C61-4D3C-A8AC-A72BC7DEF511}"/>
              </a:ext>
            </a:extLst>
          </p:cNvPr>
          <p:cNvSpPr/>
          <p:nvPr/>
        </p:nvSpPr>
        <p:spPr>
          <a:xfrm>
            <a:off x="1985624" y="1121089"/>
            <a:ext cx="2301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情况</a:t>
            </a:r>
            <a:r>
              <a:rPr lang="en-US" altLang="zh-CN" sz="30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II</a:t>
            </a:r>
            <a:r>
              <a:rPr lang="zh-CN" altLang="en-US" sz="30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：</a:t>
            </a:r>
            <a:endParaRPr lang="en-US" altLang="zh-CN" sz="30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30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钝角三角形</a:t>
            </a:r>
            <a:endParaRPr lang="en-US" altLang="zh-CN" sz="30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64349C-0AEC-4E17-8A39-D4610C4EA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454" y="2620064"/>
            <a:ext cx="5677200" cy="268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9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4772454" y="2045828"/>
            <a:ext cx="6498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位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于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三角形的</a:t>
            </a:r>
            <a:r>
              <a:rPr lang="zh-TW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最短</a:t>
            </a:r>
            <a:r>
              <a:rPr lang="zh-CN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边</a:t>
            </a:r>
            <a:r>
              <a:rPr lang="zh-TW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上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TW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垂足</a:t>
            </a:r>
            <a:endParaRPr lang="en-US" altLang="zh-TW" sz="2400" b="1" dirty="0">
              <a:solidFill>
                <a:srgbClr val="CC66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（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从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其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对应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顶点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起）。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grpSp>
        <p:nvGrpSpPr>
          <p:cNvPr id="11" name="组合 4">
            <a:extLst>
              <a:ext uri="{FF2B5EF4-FFF2-40B4-BE49-F238E27FC236}">
                <a16:creationId xmlns:a16="http://schemas.microsoft.com/office/drawing/2014/main" id="{A8639846-EB60-43BE-8EFE-0135A686AB1C}"/>
              </a:ext>
            </a:extLst>
          </p:cNvPr>
          <p:cNvGrpSpPr/>
          <p:nvPr/>
        </p:nvGrpSpPr>
        <p:grpSpPr>
          <a:xfrm>
            <a:off x="1760181" y="637779"/>
            <a:ext cx="2703879" cy="1982285"/>
            <a:chOff x="5610999" y="2123266"/>
            <a:chExt cx="5013020" cy="3268381"/>
          </a:xfrm>
        </p:grpSpPr>
        <p:sp>
          <p:nvSpPr>
            <p:cNvPr id="12" name="任意多边形 5">
              <a:extLst>
                <a:ext uri="{FF2B5EF4-FFF2-40B4-BE49-F238E27FC236}">
                  <a16:creationId xmlns:a16="http://schemas.microsoft.com/office/drawing/2014/main" id="{85BE9541-7411-4265-A48E-C2A3D3F1F1FF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3" name="任意多边形 6">
              <a:extLst>
                <a:ext uri="{FF2B5EF4-FFF2-40B4-BE49-F238E27FC236}">
                  <a16:creationId xmlns:a16="http://schemas.microsoft.com/office/drawing/2014/main" id="{802568B4-EBBD-4219-90A4-6BB6930482D9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58">
            <a:extLst>
              <a:ext uri="{FF2B5EF4-FFF2-40B4-BE49-F238E27FC236}">
                <a16:creationId xmlns:a16="http://schemas.microsoft.com/office/drawing/2014/main" id="{C2D4EA70-5C61-4D3C-A8AC-A72BC7DEF511}"/>
              </a:ext>
            </a:extLst>
          </p:cNvPr>
          <p:cNvSpPr/>
          <p:nvPr/>
        </p:nvSpPr>
        <p:spPr>
          <a:xfrm>
            <a:off x="1985624" y="1121089"/>
            <a:ext cx="2301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情况</a:t>
            </a:r>
            <a:r>
              <a:rPr lang="en-US" altLang="zh-CN" sz="30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III</a:t>
            </a:r>
            <a:r>
              <a:rPr lang="zh-CN" altLang="en-US" sz="30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：</a:t>
            </a:r>
            <a:endParaRPr lang="en-US" altLang="zh-CN" sz="30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30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锐角三角形</a:t>
            </a:r>
            <a:endParaRPr lang="en-US" altLang="zh-CN" sz="30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7132C-9522-4574-87FD-DC8B80A28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454" y="2876825"/>
            <a:ext cx="4576714" cy="370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3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C4DCF15-8D1E-450D-AD03-3C357573E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62" y="2066925"/>
            <a:ext cx="2800350" cy="47910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ED87C9-56BB-4371-BA81-0E93DAA23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98" y="3554360"/>
            <a:ext cx="1898360" cy="33036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B9144D-29EC-49E1-8643-98B2F469E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5" y="4793225"/>
            <a:ext cx="2774795" cy="2064774"/>
          </a:xfrm>
          <a:prstGeom prst="rect">
            <a:avLst/>
          </a:prstGeom>
        </p:spPr>
      </p:pic>
      <p:sp>
        <p:nvSpPr>
          <p:cNvPr id="43" name="文本框 7">
            <a:extLst>
              <a:ext uri="{FF2B5EF4-FFF2-40B4-BE49-F238E27FC236}">
                <a16:creationId xmlns:a16="http://schemas.microsoft.com/office/drawing/2014/main" id="{82FD85A6-D299-4962-BA6F-86781068AC46}"/>
              </a:ext>
            </a:extLst>
          </p:cNvPr>
          <p:cNvSpPr txBox="1"/>
          <p:nvPr/>
        </p:nvSpPr>
        <p:spPr>
          <a:xfrm>
            <a:off x="6952611" y="1985100"/>
            <a:ext cx="36429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活动 </a:t>
            </a:r>
            <a:r>
              <a:rPr lang="en-US" altLang="zh-CN" sz="6600" dirty="0">
                <a:latin typeface="Times New Roman" panose="02020603050405020304" pitchFamily="18" charset="0"/>
                <a:ea typeface="新蒂黑板报" panose="03000600000000000000" pitchFamily="66" charset="-122"/>
                <a:cs typeface="Times New Roman" panose="02020603050405020304" pitchFamily="18" charset="0"/>
              </a:rPr>
              <a:t>3</a:t>
            </a:r>
            <a:endParaRPr lang="zh-CN" altLang="en-US" sz="6600" dirty="0">
              <a:latin typeface="Times New Roman" panose="02020603050405020304" pitchFamily="18" charset="0"/>
              <a:ea typeface="新蒂黑板报" panose="03000600000000000000" pitchFamily="66" charset="-122"/>
              <a:cs typeface="Times New Roman" panose="02020603050405020304" pitchFamily="18" charset="0"/>
            </a:endParaRPr>
          </a:p>
        </p:txBody>
      </p:sp>
      <p:sp>
        <p:nvSpPr>
          <p:cNvPr id="44" name="Freeform 34">
            <a:extLst>
              <a:ext uri="{FF2B5EF4-FFF2-40B4-BE49-F238E27FC236}">
                <a16:creationId xmlns:a16="http://schemas.microsoft.com/office/drawing/2014/main" id="{2AB26261-0221-40ED-9960-495A1B197219}"/>
              </a:ext>
            </a:extLst>
          </p:cNvPr>
          <p:cNvSpPr>
            <a:spLocks noEditPoints="1"/>
          </p:cNvSpPr>
          <p:nvPr/>
        </p:nvSpPr>
        <p:spPr bwMode="auto">
          <a:xfrm rot="20785645">
            <a:off x="10754292" y="2630790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任意多边形 27">
            <a:extLst>
              <a:ext uri="{FF2B5EF4-FFF2-40B4-BE49-F238E27FC236}">
                <a16:creationId xmlns:a16="http://schemas.microsoft.com/office/drawing/2014/main" id="{3BFD5E09-A035-432E-9BAC-06C8CC2E0D74}"/>
              </a:ext>
            </a:extLst>
          </p:cNvPr>
          <p:cNvSpPr/>
          <p:nvPr/>
        </p:nvSpPr>
        <p:spPr>
          <a:xfrm>
            <a:off x="6309104" y="2698188"/>
            <a:ext cx="4402365" cy="464495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7">
            <a:extLst>
              <a:ext uri="{FF2B5EF4-FFF2-40B4-BE49-F238E27FC236}">
                <a16:creationId xmlns:a16="http://schemas.microsoft.com/office/drawing/2014/main" id="{D2245E28-5F1B-4E0D-9138-B4D32426B683}"/>
              </a:ext>
            </a:extLst>
          </p:cNvPr>
          <p:cNvSpPr txBox="1"/>
          <p:nvPr/>
        </p:nvSpPr>
        <p:spPr>
          <a:xfrm>
            <a:off x="6186890" y="4131505"/>
            <a:ext cx="5759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运用资讯</a:t>
            </a:r>
            <a:r>
              <a:rPr lang="zh-TW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科技建模</a:t>
            </a:r>
            <a:endParaRPr lang="zh-CN" altLang="en-US" sz="4000" dirty="0"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85F00C3-BC70-43C2-AB1B-892F0D2D6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3" y="3723449"/>
            <a:ext cx="462514" cy="45034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AA0665-1432-49BF-AD17-61A8BA78C1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421" y="1862280"/>
            <a:ext cx="629138" cy="6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1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2345455" y="1088122"/>
            <a:ext cx="7501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1.  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们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可以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运用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GeoGebra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创造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一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个虚拟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的模型。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algn="ctr"/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这将会帮助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们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展示建模的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结果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，例如以下的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情况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C38A7A-314F-4C67-B2CE-D0A9B21D0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201" y="2273595"/>
            <a:ext cx="9983593" cy="3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5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996696" y="5188662"/>
            <a:ext cx="8091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如果我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们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把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总部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设置在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的外心位置，</a:t>
            </a:r>
            <a:endParaRPr lang="en-US" altLang="zh-CN" sz="24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则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QA = QB = QC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。</a:t>
            </a:r>
            <a:r>
              <a:rPr lang="zh-HK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但我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们发现当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GB" altLang="zh-HK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zh-HK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是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钝</a:t>
            </a:r>
            <a:r>
              <a:rPr lang="zh-HK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角三角形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时</a:t>
            </a:r>
            <a:r>
              <a:rPr lang="zh-HK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，</a:t>
            </a:r>
            <a:endParaRPr lang="en-US" altLang="zh-HK" sz="24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  <a:p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</a:t>
            </a:r>
            <a:r>
              <a:rPr lang="zh-TW" altLang="en-US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会</a:t>
            </a:r>
            <a:r>
              <a:rPr lang="zh-HK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位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于</a:t>
            </a:r>
            <a:r>
              <a:rPr lang="zh-HK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三角形外。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C38A7A-314F-4C67-B2CE-D0A9B21D0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99" y="1270190"/>
            <a:ext cx="9983593" cy="3629532"/>
          </a:xfrm>
          <a:prstGeom prst="rect">
            <a:avLst/>
          </a:prstGeom>
        </p:spPr>
      </p:pic>
      <p:grpSp>
        <p:nvGrpSpPr>
          <p:cNvPr id="10" name="组合 4">
            <a:extLst>
              <a:ext uri="{FF2B5EF4-FFF2-40B4-BE49-F238E27FC236}">
                <a16:creationId xmlns:a16="http://schemas.microsoft.com/office/drawing/2014/main" id="{6EF7E708-D88B-4ACE-A282-C27C3A4598BC}"/>
              </a:ext>
            </a:extLst>
          </p:cNvPr>
          <p:cNvGrpSpPr/>
          <p:nvPr/>
        </p:nvGrpSpPr>
        <p:grpSpPr>
          <a:xfrm>
            <a:off x="1490500" y="4967490"/>
            <a:ext cx="9104042" cy="1649075"/>
            <a:chOff x="5610999" y="2123266"/>
            <a:chExt cx="5013020" cy="3268381"/>
          </a:xfrm>
        </p:grpSpPr>
        <p:sp>
          <p:nvSpPr>
            <p:cNvPr id="11" name="任意多边形 5">
              <a:extLst>
                <a:ext uri="{FF2B5EF4-FFF2-40B4-BE49-F238E27FC236}">
                  <a16:creationId xmlns:a16="http://schemas.microsoft.com/office/drawing/2014/main" id="{79E7F1EB-FF52-4F08-AB40-35B68DDA7CE4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2" name="任意多边形 6">
              <a:extLst>
                <a:ext uri="{FF2B5EF4-FFF2-40B4-BE49-F238E27FC236}">
                  <a16:creationId xmlns:a16="http://schemas.microsoft.com/office/drawing/2014/main" id="{F25C6054-1B5E-43E0-89DB-A3FC2AC3291C}"/>
                </a:ext>
              </a:extLst>
            </p:cNvPr>
            <p:cNvSpPr/>
            <p:nvPr/>
          </p:nvSpPr>
          <p:spPr>
            <a:xfrm>
              <a:off x="9362400" y="4825444"/>
              <a:ext cx="1232771" cy="566203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649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865319" y="1088122"/>
            <a:ext cx="8188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前往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HK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GeoGebra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官方网站：</a:t>
            </a:r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hlinkClick r:id="rId4"/>
              </a:rPr>
              <a:t>https://www.geogebra.org/classic</a:t>
            </a:r>
            <a:endParaRPr lang="en-US" altLang="zh-CN" sz="24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  <a:p>
            <a:r>
              <a:rPr lang="zh-HK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我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们</a:t>
            </a:r>
            <a:r>
              <a:rPr lang="zh-HK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可以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设定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HK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GeoGebra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zh-HK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语言</a:t>
            </a:r>
            <a:r>
              <a:rPr lang="zh-HK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94F7E7F6-E32F-6640-A32C-EA728D23D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995582"/>
              </p:ext>
            </p:extLst>
          </p:nvPr>
        </p:nvGraphicFramePr>
        <p:xfrm>
          <a:off x="1799303" y="2224616"/>
          <a:ext cx="8067368" cy="3299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2568">
                  <a:extLst>
                    <a:ext uri="{9D8B030D-6E8A-4147-A177-3AD203B41FA5}">
                      <a16:colId xmlns:a16="http://schemas.microsoft.com/office/drawing/2014/main" val="2555397148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891635221"/>
                    </a:ext>
                  </a:extLst>
                </a:gridCol>
                <a:gridCol w="2816942">
                  <a:extLst>
                    <a:ext uri="{9D8B030D-6E8A-4147-A177-3AD203B41FA5}">
                      <a16:colId xmlns:a16="http://schemas.microsoft.com/office/drawing/2014/main" val="3554756463"/>
                    </a:ext>
                  </a:extLst>
                </a:gridCol>
              </a:tblGrid>
              <a:tr h="1649942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altLang="zh-HK" dirty="0"/>
                    </a:p>
                    <a:p>
                      <a:endParaRPr lang="en-US" altLang="zh-HK" dirty="0"/>
                    </a:p>
                    <a:p>
                      <a:r>
                        <a:rPr lang="zh-HK" altLang="en-US" sz="1800" b="1" dirty="0">
                          <a:latin typeface="方正静蕾简体" panose="02000000000000000000" pitchFamily="2" charset="-122"/>
                          <a:ea typeface="方正静蕾简体" panose="02000000000000000000" pitchFamily="2" charset="-122"/>
                        </a:rPr>
                        <a:t>主</a:t>
                      </a:r>
                      <a:r>
                        <a:rPr lang="zh-CN" altLang="en-US" sz="1800" b="1" dirty="0">
                          <a:latin typeface="方正静蕾简体" panose="02000000000000000000" pitchFamily="2" charset="-122"/>
                          <a:ea typeface="方正静蕾简体" panose="02000000000000000000" pitchFamily="2" charset="-122"/>
                        </a:rPr>
                        <a:t>目录</a:t>
                      </a:r>
                      <a:r>
                        <a:rPr lang="zh-HK" altLang="en-US" sz="1800" b="1" dirty="0">
                          <a:latin typeface="方正静蕾简体" panose="02000000000000000000" pitchFamily="2" charset="-122"/>
                          <a:ea typeface="方正静蕾简体" panose="02000000000000000000" pitchFamily="2" charset="-122"/>
                        </a:rPr>
                        <a:t>（右上角）</a:t>
                      </a:r>
                      <a:endParaRPr lang="zh-HK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85978"/>
                  </a:ext>
                </a:extLst>
              </a:tr>
              <a:tr h="1649942"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altLang="zh-HK" dirty="0"/>
                    </a:p>
                    <a:p>
                      <a:endParaRPr lang="en-US" altLang="zh-HK" dirty="0"/>
                    </a:p>
                    <a:p>
                      <a:r>
                        <a:rPr lang="en-US" altLang="zh-HK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Settings </a:t>
                      </a:r>
                      <a:r>
                        <a:rPr lang="en-US" altLang="zh-HK" b="1" dirty="0">
                          <a:latin typeface="Times New Roman" panose="02020603050405020304" pitchFamily="18" charset="0"/>
                          <a:ea typeface="方正静蕾简体" panose="0200000000000000000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zh-CN" altLang="en-US" b="1" dirty="0">
                          <a:ea typeface="方正静蕾简体" panose="02000000000000000000"/>
                        </a:rPr>
                        <a:t>設定 </a:t>
                      </a:r>
                      <a:r>
                        <a:rPr lang="en-US" altLang="zh-CN" b="1" dirty="0">
                          <a:latin typeface="Times New Roman" panose="02020603050405020304" pitchFamily="18" charset="0"/>
                          <a:ea typeface="方正静蕾简体" panose="0200000000000000000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zh-CN" altLang="en-US" b="1" dirty="0">
                          <a:ea typeface="方正静蕾简体" panose="02000000000000000000"/>
                        </a:rPr>
                        <a:t>设置</a:t>
                      </a:r>
                      <a:endParaRPr lang="en-US" altLang="zh-CN" b="1" dirty="0">
                        <a:ea typeface="方正静蕾简体" panose="02000000000000000000"/>
                      </a:endParaRPr>
                    </a:p>
                    <a:p>
                      <a:r>
                        <a:rPr lang="zh-CN" altLang="en-US" b="1" dirty="0">
                          <a:ea typeface="方正静蕾简体" panose="02000000000000000000"/>
                        </a:rPr>
                        <a:t>→选择你喜好的语言</a:t>
                      </a:r>
                      <a:endParaRPr lang="zh-HK" alt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714136"/>
                  </a:ext>
                </a:extLst>
              </a:tr>
            </a:tbl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id="{33AD3EAC-D449-4F42-89BD-E112ED137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182" y="2599948"/>
            <a:ext cx="3600000" cy="93719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A71D7B1-5B98-984E-B84B-751859C5E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182" y="4229187"/>
            <a:ext cx="3600000" cy="888889"/>
          </a:xfrm>
          <a:prstGeom prst="rect">
            <a:avLst/>
          </a:prstGeom>
        </p:spPr>
      </p:pic>
      <p:cxnSp>
        <p:nvCxnSpPr>
          <p:cNvPr id="27" name="Straight Arrow Connector 1374209193">
            <a:extLst>
              <a:ext uri="{FF2B5EF4-FFF2-40B4-BE49-F238E27FC236}">
                <a16:creationId xmlns:a16="http://schemas.microsoft.com/office/drawing/2014/main" id="{31DB6E87-5E3E-6642-8E8C-8B06CD7DA8D9}"/>
              </a:ext>
            </a:extLst>
          </p:cNvPr>
          <p:cNvCxnSpPr/>
          <p:nvPr/>
        </p:nvCxnSpPr>
        <p:spPr>
          <a:xfrm flipH="1">
            <a:off x="5750607" y="2972658"/>
            <a:ext cx="108000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1374209193">
            <a:extLst>
              <a:ext uri="{FF2B5EF4-FFF2-40B4-BE49-F238E27FC236}">
                <a16:creationId xmlns:a16="http://schemas.microsoft.com/office/drawing/2014/main" id="{30471545-4C48-6245-BCB6-CF1107923346}"/>
              </a:ext>
            </a:extLst>
          </p:cNvPr>
          <p:cNvCxnSpPr/>
          <p:nvPr/>
        </p:nvCxnSpPr>
        <p:spPr>
          <a:xfrm flipH="1">
            <a:off x="5750607" y="4673631"/>
            <a:ext cx="108000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62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21" name="矩形 58">
            <a:extLst>
              <a:ext uri="{FF2B5EF4-FFF2-40B4-BE49-F238E27FC236}">
                <a16:creationId xmlns:a16="http://schemas.microsoft.com/office/drawing/2014/main" id="{3D2814AB-EAF6-4A06-AF25-9FADE7268C17}"/>
              </a:ext>
            </a:extLst>
          </p:cNvPr>
          <p:cNvSpPr/>
          <p:nvPr/>
        </p:nvSpPr>
        <p:spPr>
          <a:xfrm>
            <a:off x="1138290" y="1633813"/>
            <a:ext cx="9915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u="sng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提示</a:t>
            </a:r>
          </a:p>
          <a:p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 </a:t>
            </a:r>
            <a:r>
              <a:rPr lang="en-US" altLang="zh-HK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GeoGebra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中，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用完一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个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工具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后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选择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移动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」工具是一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个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好的做法。</a:t>
            </a:r>
          </a:p>
          <a:p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你可以理解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这个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做法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为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：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4C58E2-C733-432C-8340-1DF336856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125" y="3429000"/>
            <a:ext cx="8773749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2431256" y="2828835"/>
            <a:ext cx="7329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2.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以下的步骤将引导我们在活动 </a:t>
            </a:r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1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中，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 在商店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之间找到我们的总部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的位置，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en-US" altLang="zh-CN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即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的中点。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321338" y="3190338"/>
            <a:ext cx="5119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方正静蕾简体" panose="02000000000000000000" pitchFamily="2" charset="-122"/>
                <a:ea typeface="方正静蕾简体" panose="02000000000000000000" pitchFamily="2" charset="-122"/>
              </a:rPr>
              <a:t>i</a:t>
            </a:r>
            <a:r>
              <a:rPr lang="en-US" altLang="zh-CN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.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设定网格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绘图区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上按滑鼠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右键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显示网格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  <a:r>
              <a:rPr lang="en-GB" sz="2400" kern="100" dirty="0">
                <a:effectLst/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勾选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「主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要网格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grpSp>
        <p:nvGrpSpPr>
          <p:cNvPr id="11" name="组合 4">
            <a:extLst>
              <a:ext uri="{FF2B5EF4-FFF2-40B4-BE49-F238E27FC236}">
                <a16:creationId xmlns:a16="http://schemas.microsoft.com/office/drawing/2014/main" id="{2165C5D3-66A1-4D50-BA49-EBFD2DED5760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12" name="任意多边形 5">
              <a:extLst>
                <a:ext uri="{FF2B5EF4-FFF2-40B4-BE49-F238E27FC236}">
                  <a16:creationId xmlns:a16="http://schemas.microsoft.com/office/drawing/2014/main" id="{83770A83-356D-42DF-8668-AF9417027095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3" name="任意多边形 6">
              <a:extLst>
                <a:ext uri="{FF2B5EF4-FFF2-40B4-BE49-F238E27FC236}">
                  <a16:creationId xmlns:a16="http://schemas.microsoft.com/office/drawing/2014/main" id="{0CDDF103-0F9B-496F-B08D-DE25B61A5090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58">
            <a:extLst>
              <a:ext uri="{FF2B5EF4-FFF2-40B4-BE49-F238E27FC236}">
                <a16:creationId xmlns:a16="http://schemas.microsoft.com/office/drawing/2014/main" id="{D70DF379-12C9-48D6-82C9-8031D79FA95B}"/>
              </a:ext>
            </a:extLst>
          </p:cNvPr>
          <p:cNvSpPr/>
          <p:nvPr/>
        </p:nvSpPr>
        <p:spPr>
          <a:xfrm>
            <a:off x="2006403" y="1147380"/>
            <a:ext cx="1640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i</a:t>
            </a:r>
            <a:endParaRPr lang="en-US" altLang="zh-CN" sz="32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C95BAC-85CD-44D8-ABEC-89AD56C2DE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352" y="2368803"/>
            <a:ext cx="2542141" cy="2843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861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331A27-E646-4C18-8159-66CEB2800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5" t="8173"/>
          <a:stretch/>
        </p:blipFill>
        <p:spPr>
          <a:xfrm>
            <a:off x="6828502" y="2613529"/>
            <a:ext cx="4172221" cy="2939251"/>
          </a:xfrm>
          <a:prstGeom prst="rect">
            <a:avLst/>
          </a:prstGeom>
        </p:spPr>
      </p:pic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51" name="文本框 59">
            <a:extLst>
              <a:ext uri="{FF2B5EF4-FFF2-40B4-BE49-F238E27FC236}">
                <a16:creationId xmlns:a16="http://schemas.microsoft.com/office/drawing/2014/main" id="{6BEA3BE1-5917-40AE-80CF-39B857763C5E}"/>
              </a:ext>
            </a:extLst>
          </p:cNvPr>
          <p:cNvSpPr txBox="1"/>
          <p:nvPr/>
        </p:nvSpPr>
        <p:spPr>
          <a:xfrm>
            <a:off x="6306770" y="439063"/>
            <a:ext cx="225382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垂直平分线</a:t>
            </a:r>
            <a:endParaRPr lang="en-US" altLang="zh-CN" sz="2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2" name="文本框 62">
            <a:extLst>
              <a:ext uri="{FF2B5EF4-FFF2-40B4-BE49-F238E27FC236}">
                <a16:creationId xmlns:a16="http://schemas.microsoft.com/office/drawing/2014/main" id="{51EAC6AB-1E13-475A-9877-946C84521AA4}"/>
              </a:ext>
            </a:extLst>
          </p:cNvPr>
          <p:cNvSpPr txBox="1"/>
          <p:nvPr/>
        </p:nvSpPr>
        <p:spPr>
          <a:xfrm>
            <a:off x="6306770" y="925950"/>
            <a:ext cx="225382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高线</a:t>
            </a:r>
            <a:endParaRPr lang="en-US" altLang="zh-CN" sz="2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6" name="文本框 65">
            <a:extLst>
              <a:ext uri="{FF2B5EF4-FFF2-40B4-BE49-F238E27FC236}">
                <a16:creationId xmlns:a16="http://schemas.microsoft.com/office/drawing/2014/main" id="{49BE58E2-D596-4382-B460-D19AF7E5C3EF}"/>
              </a:ext>
            </a:extLst>
          </p:cNvPr>
          <p:cNvSpPr txBox="1"/>
          <p:nvPr/>
        </p:nvSpPr>
        <p:spPr>
          <a:xfrm>
            <a:off x="9124214" y="439063"/>
            <a:ext cx="225382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中线</a:t>
            </a:r>
            <a:endParaRPr lang="en-US" altLang="zh-CN" sz="2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7" name="文本框 68">
            <a:extLst>
              <a:ext uri="{FF2B5EF4-FFF2-40B4-BE49-F238E27FC236}">
                <a16:creationId xmlns:a16="http://schemas.microsoft.com/office/drawing/2014/main" id="{0344353A-7C2F-4461-B4FE-B66E7905AB1A}"/>
              </a:ext>
            </a:extLst>
          </p:cNvPr>
          <p:cNvSpPr txBox="1"/>
          <p:nvPr/>
        </p:nvSpPr>
        <p:spPr>
          <a:xfrm>
            <a:off x="9124214" y="925950"/>
            <a:ext cx="225382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角平分线</a:t>
            </a:r>
            <a:endParaRPr lang="en-US" altLang="zh-CN" sz="2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58" name="组合 70">
            <a:extLst>
              <a:ext uri="{FF2B5EF4-FFF2-40B4-BE49-F238E27FC236}">
                <a16:creationId xmlns:a16="http://schemas.microsoft.com/office/drawing/2014/main" id="{AC104133-3B4F-40CD-808F-7FEFEC76EB12}"/>
              </a:ext>
            </a:extLst>
          </p:cNvPr>
          <p:cNvGrpSpPr/>
          <p:nvPr/>
        </p:nvGrpSpPr>
        <p:grpSpPr>
          <a:xfrm>
            <a:off x="5920686" y="516534"/>
            <a:ext cx="401146" cy="350716"/>
            <a:chOff x="4686124" y="2670432"/>
            <a:chExt cx="620528" cy="542518"/>
          </a:xfrm>
        </p:grpSpPr>
        <p:pic>
          <p:nvPicPr>
            <p:cNvPr id="59" name="图片 71">
              <a:extLst>
                <a:ext uri="{FF2B5EF4-FFF2-40B4-BE49-F238E27FC236}">
                  <a16:creationId xmlns:a16="http://schemas.microsoft.com/office/drawing/2014/main" id="{A0F97427-91B9-461F-969A-05B4C3CF9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60" name="任意多边形 72">
              <a:extLst>
                <a:ext uri="{FF2B5EF4-FFF2-40B4-BE49-F238E27FC236}">
                  <a16:creationId xmlns:a16="http://schemas.microsoft.com/office/drawing/2014/main" id="{359C5CCE-4165-4BBF-8FDC-44CDA3527454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组合 73">
            <a:extLst>
              <a:ext uri="{FF2B5EF4-FFF2-40B4-BE49-F238E27FC236}">
                <a16:creationId xmlns:a16="http://schemas.microsoft.com/office/drawing/2014/main" id="{867857A0-C42B-4D7B-9202-30295407B06A}"/>
              </a:ext>
            </a:extLst>
          </p:cNvPr>
          <p:cNvGrpSpPr/>
          <p:nvPr/>
        </p:nvGrpSpPr>
        <p:grpSpPr>
          <a:xfrm>
            <a:off x="5940504" y="995523"/>
            <a:ext cx="401146" cy="350716"/>
            <a:chOff x="4686124" y="2670432"/>
            <a:chExt cx="620528" cy="542518"/>
          </a:xfrm>
        </p:grpSpPr>
        <p:pic>
          <p:nvPicPr>
            <p:cNvPr id="62" name="图片 74">
              <a:extLst>
                <a:ext uri="{FF2B5EF4-FFF2-40B4-BE49-F238E27FC236}">
                  <a16:creationId xmlns:a16="http://schemas.microsoft.com/office/drawing/2014/main" id="{B6E10496-CFB5-4A9D-AABC-9A7B3B1C7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63" name="任意多边形 75">
              <a:extLst>
                <a:ext uri="{FF2B5EF4-FFF2-40B4-BE49-F238E27FC236}">
                  <a16:creationId xmlns:a16="http://schemas.microsoft.com/office/drawing/2014/main" id="{50E9C5A9-DFF8-4E64-86D2-39221DB8C71A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组合 76">
            <a:extLst>
              <a:ext uri="{FF2B5EF4-FFF2-40B4-BE49-F238E27FC236}">
                <a16:creationId xmlns:a16="http://schemas.microsoft.com/office/drawing/2014/main" id="{F6806B82-1E23-49A7-B6F0-073AA7A1D16D}"/>
              </a:ext>
            </a:extLst>
          </p:cNvPr>
          <p:cNvGrpSpPr/>
          <p:nvPr/>
        </p:nvGrpSpPr>
        <p:grpSpPr>
          <a:xfrm>
            <a:off x="8741453" y="506471"/>
            <a:ext cx="401146" cy="350716"/>
            <a:chOff x="4686124" y="2670432"/>
            <a:chExt cx="620528" cy="542518"/>
          </a:xfrm>
        </p:grpSpPr>
        <p:pic>
          <p:nvPicPr>
            <p:cNvPr id="65" name="图片 77">
              <a:extLst>
                <a:ext uri="{FF2B5EF4-FFF2-40B4-BE49-F238E27FC236}">
                  <a16:creationId xmlns:a16="http://schemas.microsoft.com/office/drawing/2014/main" id="{3B2DD69D-85DF-4D81-8801-CC356929A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66" name="任意多边形 78">
              <a:extLst>
                <a:ext uri="{FF2B5EF4-FFF2-40B4-BE49-F238E27FC236}">
                  <a16:creationId xmlns:a16="http://schemas.microsoft.com/office/drawing/2014/main" id="{BFEB9C05-5460-44BB-ABA9-F38AB033E07D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组合 79">
            <a:extLst>
              <a:ext uri="{FF2B5EF4-FFF2-40B4-BE49-F238E27FC236}">
                <a16:creationId xmlns:a16="http://schemas.microsoft.com/office/drawing/2014/main" id="{16BE31E6-8710-4874-B010-2BF1FA700C57}"/>
              </a:ext>
            </a:extLst>
          </p:cNvPr>
          <p:cNvGrpSpPr/>
          <p:nvPr/>
        </p:nvGrpSpPr>
        <p:grpSpPr>
          <a:xfrm>
            <a:off x="8761271" y="985460"/>
            <a:ext cx="401146" cy="350716"/>
            <a:chOff x="4686124" y="2670432"/>
            <a:chExt cx="620528" cy="542518"/>
          </a:xfrm>
        </p:grpSpPr>
        <p:pic>
          <p:nvPicPr>
            <p:cNvPr id="68" name="图片 80">
              <a:extLst>
                <a:ext uri="{FF2B5EF4-FFF2-40B4-BE49-F238E27FC236}">
                  <a16:creationId xmlns:a16="http://schemas.microsoft.com/office/drawing/2014/main" id="{B30AD05E-C279-4B97-9B8D-136A1BCFE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69" name="任意多边形 81">
              <a:extLst>
                <a:ext uri="{FF2B5EF4-FFF2-40B4-BE49-F238E27FC236}">
                  <a16:creationId xmlns:a16="http://schemas.microsoft.com/office/drawing/2014/main" id="{29AE7A24-73B8-4885-BE6E-2AC38CE09A0D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0" name="矩形 58">
            <a:extLst>
              <a:ext uri="{FF2B5EF4-FFF2-40B4-BE49-F238E27FC236}">
                <a16:creationId xmlns:a16="http://schemas.microsoft.com/office/drawing/2014/main" id="{933EF060-5E1B-4890-9570-F634D5994418}"/>
              </a:ext>
            </a:extLst>
          </p:cNvPr>
          <p:cNvSpPr/>
          <p:nvPr/>
        </p:nvSpPr>
        <p:spPr>
          <a:xfrm>
            <a:off x="1220530" y="2613529"/>
            <a:ext cx="48754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1. 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內心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I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是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三角形的三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条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______________</a:t>
            </a:r>
          </a:p>
          <a:p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的交点。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TW" altLang="en-US" sz="2400" b="1" i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</a:t>
            </a:r>
            <a:r>
              <a:rPr lang="zh-CN" altLang="en-US" sz="2400" b="1" i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注</a:t>
            </a:r>
            <a:r>
              <a:rPr lang="zh-TW" altLang="en-US" sz="2400" b="1" i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：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在三角形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内绘画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最大的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圆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，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所得的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圆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圆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心是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I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，而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该圆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则称为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三角形的</a:t>
            </a:r>
            <a:r>
              <a:rPr lang="zh-CN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内</a:t>
            </a:r>
            <a:r>
              <a:rPr lang="zh-TW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切</a:t>
            </a:r>
            <a:r>
              <a:rPr lang="zh-CN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圆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23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-0.40079 0.29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39" y="146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40118 0.294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65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grpSp>
        <p:nvGrpSpPr>
          <p:cNvPr id="11" name="组合 4">
            <a:extLst>
              <a:ext uri="{FF2B5EF4-FFF2-40B4-BE49-F238E27FC236}">
                <a16:creationId xmlns:a16="http://schemas.microsoft.com/office/drawing/2014/main" id="{2165C5D3-66A1-4D50-BA49-EBFD2DED5760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12" name="任意多边形 5">
              <a:extLst>
                <a:ext uri="{FF2B5EF4-FFF2-40B4-BE49-F238E27FC236}">
                  <a16:creationId xmlns:a16="http://schemas.microsoft.com/office/drawing/2014/main" id="{83770A83-356D-42DF-8668-AF9417027095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3" name="任意多边形 6">
              <a:extLst>
                <a:ext uri="{FF2B5EF4-FFF2-40B4-BE49-F238E27FC236}">
                  <a16:creationId xmlns:a16="http://schemas.microsoft.com/office/drawing/2014/main" id="{0CDDF103-0F9B-496F-B08D-DE25B61A5090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58">
            <a:extLst>
              <a:ext uri="{FF2B5EF4-FFF2-40B4-BE49-F238E27FC236}">
                <a16:creationId xmlns:a16="http://schemas.microsoft.com/office/drawing/2014/main" id="{D70DF379-12C9-48D6-82C9-8031D79FA95B}"/>
              </a:ext>
            </a:extLst>
          </p:cNvPr>
          <p:cNvSpPr/>
          <p:nvPr/>
        </p:nvSpPr>
        <p:spPr>
          <a:xfrm>
            <a:off x="2006403" y="1147380"/>
            <a:ext cx="1640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ii</a:t>
            </a:r>
          </a:p>
        </p:txBody>
      </p:sp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1198315" y="2614587"/>
            <a:ext cx="44328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ii.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设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定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格线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间距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绘图区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上按滑鼠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右键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点选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绘图区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到「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网格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页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GB" sz="2400" kern="100" dirty="0">
                <a:effectLst/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网格类型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  <a:r>
              <a:rPr lang="en-GB" sz="2400" kern="100" dirty="0">
                <a:effectLst/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sym typeface="Wingdings" panose="05000000000000000000" pitchFamily="2" charset="2"/>
              </a:rPr>
              <a:t>选择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主要网格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勾选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刻度间距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设定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x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= 1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y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= 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5E43A6-E0C8-4B98-9D1E-9B1D848F23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65" y="1840718"/>
            <a:ext cx="3708228" cy="4225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9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grpSp>
        <p:nvGrpSpPr>
          <p:cNvPr id="11" name="组合 4">
            <a:extLst>
              <a:ext uri="{FF2B5EF4-FFF2-40B4-BE49-F238E27FC236}">
                <a16:creationId xmlns:a16="http://schemas.microsoft.com/office/drawing/2014/main" id="{2165C5D3-66A1-4D50-BA49-EBFD2DED5760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12" name="任意多边形 5">
              <a:extLst>
                <a:ext uri="{FF2B5EF4-FFF2-40B4-BE49-F238E27FC236}">
                  <a16:creationId xmlns:a16="http://schemas.microsoft.com/office/drawing/2014/main" id="{83770A83-356D-42DF-8668-AF9417027095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3" name="任意多边形 6">
              <a:extLst>
                <a:ext uri="{FF2B5EF4-FFF2-40B4-BE49-F238E27FC236}">
                  <a16:creationId xmlns:a16="http://schemas.microsoft.com/office/drawing/2014/main" id="{0CDDF103-0F9B-496F-B08D-DE25B61A5090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58">
            <a:extLst>
              <a:ext uri="{FF2B5EF4-FFF2-40B4-BE49-F238E27FC236}">
                <a16:creationId xmlns:a16="http://schemas.microsoft.com/office/drawing/2014/main" id="{D70DF379-12C9-48D6-82C9-8031D79FA95B}"/>
              </a:ext>
            </a:extLst>
          </p:cNvPr>
          <p:cNvSpPr/>
          <p:nvPr/>
        </p:nvSpPr>
        <p:spPr>
          <a:xfrm>
            <a:off x="2006403" y="1147380"/>
            <a:ext cx="1640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iii</a:t>
            </a:r>
          </a:p>
        </p:txBody>
      </p:sp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1220530" y="2534754"/>
            <a:ext cx="38090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iii.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设置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商店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使用「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描点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」工具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绘图</a:t>
            </a:r>
            <a:b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</a:b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(2, 6)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(10, 2)</a:t>
            </a:r>
            <a:b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</a:b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或任何你所期望的地方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090736-1C49-452E-8AE2-20477973B55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59" y="1467655"/>
            <a:ext cx="6227938" cy="3922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AD1316-3FCD-4590-8F67-7EFB116F7DA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80"/>
          <a:stretch/>
        </p:blipFill>
        <p:spPr bwMode="auto">
          <a:xfrm>
            <a:off x="2006403" y="4481649"/>
            <a:ext cx="2017834" cy="14214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767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grpSp>
        <p:nvGrpSpPr>
          <p:cNvPr id="11" name="组合 4">
            <a:extLst>
              <a:ext uri="{FF2B5EF4-FFF2-40B4-BE49-F238E27FC236}">
                <a16:creationId xmlns:a16="http://schemas.microsoft.com/office/drawing/2014/main" id="{2165C5D3-66A1-4D50-BA49-EBFD2DED5760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12" name="任意多边形 5">
              <a:extLst>
                <a:ext uri="{FF2B5EF4-FFF2-40B4-BE49-F238E27FC236}">
                  <a16:creationId xmlns:a16="http://schemas.microsoft.com/office/drawing/2014/main" id="{83770A83-356D-42DF-8668-AF9417027095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3" name="任意多边形 6">
              <a:extLst>
                <a:ext uri="{FF2B5EF4-FFF2-40B4-BE49-F238E27FC236}">
                  <a16:creationId xmlns:a16="http://schemas.microsoft.com/office/drawing/2014/main" id="{0CDDF103-0F9B-496F-B08D-DE25B61A5090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58">
            <a:extLst>
              <a:ext uri="{FF2B5EF4-FFF2-40B4-BE49-F238E27FC236}">
                <a16:creationId xmlns:a16="http://schemas.microsoft.com/office/drawing/2014/main" id="{D70DF379-12C9-48D6-82C9-8031D79FA95B}"/>
              </a:ext>
            </a:extLst>
          </p:cNvPr>
          <p:cNvSpPr/>
          <p:nvPr/>
        </p:nvSpPr>
        <p:spPr>
          <a:xfrm>
            <a:off x="2006403" y="1147380"/>
            <a:ext cx="1640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1220530" y="2534754"/>
            <a:ext cx="58734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iv.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设置总部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使用「中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</a:t>
            </a:r>
            <a:r>
              <a:rPr lang="en-US" altLang="zh-CN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/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中心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」工具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设置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们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总部</a:t>
            </a:r>
            <a:b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</a:b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点选点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点选点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右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键点击该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中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</a:t>
            </a:r>
            <a:b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</a:b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「重命名」</a:t>
            </a: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输入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68F1AB-6E91-4600-8708-01BCAA5253A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73"/>
          <a:stretch/>
        </p:blipFill>
        <p:spPr bwMode="auto">
          <a:xfrm>
            <a:off x="8298428" y="1653900"/>
            <a:ext cx="1824489" cy="3550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125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grpSp>
        <p:nvGrpSpPr>
          <p:cNvPr id="11" name="组合 4">
            <a:extLst>
              <a:ext uri="{FF2B5EF4-FFF2-40B4-BE49-F238E27FC236}">
                <a16:creationId xmlns:a16="http://schemas.microsoft.com/office/drawing/2014/main" id="{2165C5D3-66A1-4D50-BA49-EBFD2DED5760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12" name="任意多边形 5">
              <a:extLst>
                <a:ext uri="{FF2B5EF4-FFF2-40B4-BE49-F238E27FC236}">
                  <a16:creationId xmlns:a16="http://schemas.microsoft.com/office/drawing/2014/main" id="{83770A83-356D-42DF-8668-AF9417027095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3" name="任意多边形 6">
              <a:extLst>
                <a:ext uri="{FF2B5EF4-FFF2-40B4-BE49-F238E27FC236}">
                  <a16:creationId xmlns:a16="http://schemas.microsoft.com/office/drawing/2014/main" id="{0CDDF103-0F9B-496F-B08D-DE25B61A5090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58">
            <a:extLst>
              <a:ext uri="{FF2B5EF4-FFF2-40B4-BE49-F238E27FC236}">
                <a16:creationId xmlns:a16="http://schemas.microsoft.com/office/drawing/2014/main" id="{D70DF379-12C9-48D6-82C9-8031D79FA95B}"/>
              </a:ext>
            </a:extLst>
          </p:cNvPr>
          <p:cNvSpPr/>
          <p:nvPr/>
        </p:nvSpPr>
        <p:spPr>
          <a:xfrm>
            <a:off x="2006403" y="1147380"/>
            <a:ext cx="1640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v</a:t>
            </a:r>
          </a:p>
        </p:txBody>
      </p:sp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1220531" y="2534754"/>
            <a:ext cx="51655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v.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显示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QA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QB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距离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使用「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线段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」工具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绘画线段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QA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右键点击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QA </a:t>
            </a: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设定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b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常规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页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显示标签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b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/>
                <a:sym typeface="Wingdings" panose="05000000000000000000" pitchFamily="2" charset="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选择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数值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对于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QB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进行类似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步骤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D1EDD1-1379-401A-A9A5-4FAECD80162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0783"/>
          <a:stretch/>
        </p:blipFill>
        <p:spPr bwMode="auto">
          <a:xfrm>
            <a:off x="8790040" y="2359562"/>
            <a:ext cx="1725560" cy="21239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652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grpSp>
        <p:nvGrpSpPr>
          <p:cNvPr id="11" name="组合 4">
            <a:extLst>
              <a:ext uri="{FF2B5EF4-FFF2-40B4-BE49-F238E27FC236}">
                <a16:creationId xmlns:a16="http://schemas.microsoft.com/office/drawing/2014/main" id="{2165C5D3-66A1-4D50-BA49-EBFD2DED5760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12" name="任意多边形 5">
              <a:extLst>
                <a:ext uri="{FF2B5EF4-FFF2-40B4-BE49-F238E27FC236}">
                  <a16:creationId xmlns:a16="http://schemas.microsoft.com/office/drawing/2014/main" id="{83770A83-356D-42DF-8668-AF9417027095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3" name="任意多边形 6">
              <a:extLst>
                <a:ext uri="{FF2B5EF4-FFF2-40B4-BE49-F238E27FC236}">
                  <a16:creationId xmlns:a16="http://schemas.microsoft.com/office/drawing/2014/main" id="{0CDDF103-0F9B-496F-B08D-DE25B61A5090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58">
            <a:extLst>
              <a:ext uri="{FF2B5EF4-FFF2-40B4-BE49-F238E27FC236}">
                <a16:creationId xmlns:a16="http://schemas.microsoft.com/office/drawing/2014/main" id="{D70DF379-12C9-48D6-82C9-8031D79FA95B}"/>
              </a:ext>
            </a:extLst>
          </p:cNvPr>
          <p:cNvSpPr/>
          <p:nvPr/>
        </p:nvSpPr>
        <p:spPr>
          <a:xfrm>
            <a:off x="2006403" y="1147380"/>
            <a:ext cx="1640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v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B5FA63-C7F6-4E2D-B628-A2E0A165608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94" y="2449329"/>
            <a:ext cx="5492453" cy="390414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矩形 58">
            <a:extLst>
              <a:ext uri="{FF2B5EF4-FFF2-40B4-BE49-F238E27FC236}">
                <a16:creationId xmlns:a16="http://schemas.microsoft.com/office/drawing/2014/main" id="{708FDC20-D730-48AF-8246-D482912432B1}"/>
              </a:ext>
            </a:extLst>
          </p:cNvPr>
          <p:cNvSpPr/>
          <p:nvPr/>
        </p:nvSpPr>
        <p:spPr>
          <a:xfrm>
            <a:off x="3881297" y="1732155"/>
            <a:ext cx="3179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i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注</a:t>
            </a:r>
            <a:r>
              <a:rPr lang="zh-TW" altLang="en-US" sz="2000" b="1" i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：</a:t>
            </a:r>
            <a:r>
              <a:rPr lang="zh-TW" altLang="en-US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你可以</a:t>
            </a:r>
            <a:r>
              <a:rPr lang="zh-CN" altLang="en-US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移动点</a:t>
            </a:r>
            <a:r>
              <a:rPr lang="zh-TW" altLang="en-US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0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0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</a:p>
          <a:p>
            <a:r>
              <a:rPr lang="zh-CN" altLang="en-US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来观察点</a:t>
            </a:r>
            <a:r>
              <a:rPr lang="zh-TW" altLang="en-US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0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</a:t>
            </a:r>
            <a:r>
              <a:rPr lang="en-US" altLang="zh-TW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变化</a:t>
            </a:r>
            <a:r>
              <a:rPr lang="zh-TW" altLang="en-US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E7CDEB-74A0-4122-8543-9E80F6C559AB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6"/>
          <a:stretch/>
        </p:blipFill>
        <p:spPr bwMode="auto">
          <a:xfrm>
            <a:off x="7315207" y="637779"/>
            <a:ext cx="3179185" cy="57156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959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grpSp>
        <p:nvGrpSpPr>
          <p:cNvPr id="11" name="组合 4">
            <a:extLst>
              <a:ext uri="{FF2B5EF4-FFF2-40B4-BE49-F238E27FC236}">
                <a16:creationId xmlns:a16="http://schemas.microsoft.com/office/drawing/2014/main" id="{2165C5D3-66A1-4D50-BA49-EBFD2DED5760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12" name="任意多边形 5">
              <a:extLst>
                <a:ext uri="{FF2B5EF4-FFF2-40B4-BE49-F238E27FC236}">
                  <a16:creationId xmlns:a16="http://schemas.microsoft.com/office/drawing/2014/main" id="{83770A83-356D-42DF-8668-AF9417027095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3" name="任意多边形 6">
              <a:extLst>
                <a:ext uri="{FF2B5EF4-FFF2-40B4-BE49-F238E27FC236}">
                  <a16:creationId xmlns:a16="http://schemas.microsoft.com/office/drawing/2014/main" id="{0CDDF103-0F9B-496F-B08D-DE25B61A5090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58">
            <a:extLst>
              <a:ext uri="{FF2B5EF4-FFF2-40B4-BE49-F238E27FC236}">
                <a16:creationId xmlns:a16="http://schemas.microsoft.com/office/drawing/2014/main" id="{D70DF379-12C9-48D6-82C9-8031D79FA95B}"/>
              </a:ext>
            </a:extLst>
          </p:cNvPr>
          <p:cNvSpPr/>
          <p:nvPr/>
        </p:nvSpPr>
        <p:spPr>
          <a:xfrm>
            <a:off x="2006403" y="1147380"/>
            <a:ext cx="1640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vi</a:t>
            </a:r>
          </a:p>
        </p:txBody>
      </p:sp>
      <p:sp>
        <p:nvSpPr>
          <p:cNvPr id="15" name="矩形 58">
            <a:extLst>
              <a:ext uri="{FF2B5EF4-FFF2-40B4-BE49-F238E27FC236}">
                <a16:creationId xmlns:a16="http://schemas.microsoft.com/office/drawing/2014/main" id="{7253541D-E8FC-4E3B-AB1A-8666FC0C1C17}"/>
              </a:ext>
            </a:extLst>
          </p:cNvPr>
          <p:cNvSpPr/>
          <p:nvPr/>
        </p:nvSpPr>
        <p:spPr>
          <a:xfrm>
            <a:off x="1220531" y="2534754"/>
            <a:ext cx="54014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vi.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设定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QA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QB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颜色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样式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点选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QA </a:t>
            </a:r>
            <a:b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</a:b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样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式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栏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」（右上角）</a:t>
            </a:r>
            <a:b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</a:b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颜色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」和「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线型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对于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QB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进行类似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步骤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8E71B7E-0135-4DD1-AF04-6F90D807B75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237" y="3429000"/>
            <a:ext cx="986298" cy="99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E56957-EC64-45E0-811F-18F0CA94146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181" y="4766744"/>
            <a:ext cx="5401494" cy="697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660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2334047" y="2828835"/>
            <a:ext cx="7523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3.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以下的步骤将引导我们在活动 </a:t>
            </a:r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2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中，</a:t>
            </a:r>
            <a:br>
              <a:rPr lang="en-US" altLang="zh-CN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</a:br>
            <a:r>
              <a:rPr lang="en-US" altLang="zh-CN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在商店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、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C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之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间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找到我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们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总部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的位置，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 即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的外心。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9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321338" y="3190338"/>
            <a:ext cx="5119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方正静蕾简体" panose="02000000000000000000" pitchFamily="2" charset="-122"/>
                <a:ea typeface="方正静蕾简体" panose="02000000000000000000" pitchFamily="2" charset="-122"/>
              </a:rPr>
              <a:t>i</a:t>
            </a:r>
            <a:r>
              <a:rPr lang="en-US" altLang="zh-CN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.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设定网格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绘图区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上按滑鼠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右键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显示网格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  <a:r>
              <a:rPr lang="en-GB" sz="2400" kern="100" dirty="0">
                <a:effectLst/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勾选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「主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要网格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C95BAC-85CD-44D8-ABEC-89AD56C2DE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352" y="2368803"/>
            <a:ext cx="2542141" cy="28433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组合 4">
            <a:extLst>
              <a:ext uri="{FF2B5EF4-FFF2-40B4-BE49-F238E27FC236}">
                <a16:creationId xmlns:a16="http://schemas.microsoft.com/office/drawing/2014/main" id="{6C599B95-F1AC-43BD-9AC7-C606C6EEF0DF}"/>
              </a:ext>
            </a:extLst>
          </p:cNvPr>
          <p:cNvGrpSpPr/>
          <p:nvPr/>
        </p:nvGrpSpPr>
        <p:grpSpPr>
          <a:xfrm>
            <a:off x="7998748" y="637780"/>
            <a:ext cx="2133393" cy="1603976"/>
            <a:chOff x="5610999" y="2123266"/>
            <a:chExt cx="5013020" cy="3268381"/>
          </a:xfrm>
        </p:grpSpPr>
        <p:sp>
          <p:nvSpPr>
            <p:cNvPr id="17" name="任意多边形 5">
              <a:extLst>
                <a:ext uri="{FF2B5EF4-FFF2-40B4-BE49-F238E27FC236}">
                  <a16:creationId xmlns:a16="http://schemas.microsoft.com/office/drawing/2014/main" id="{6846215C-C675-4A30-AC50-EF3EDE026554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8" name="任意多边形 6">
              <a:extLst>
                <a:ext uri="{FF2B5EF4-FFF2-40B4-BE49-F238E27FC236}">
                  <a16:creationId xmlns:a16="http://schemas.microsoft.com/office/drawing/2014/main" id="{2B910F87-7BE5-4B51-A0D1-D30E1BCF5033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矩形 58">
            <a:extLst>
              <a:ext uri="{FF2B5EF4-FFF2-40B4-BE49-F238E27FC236}">
                <a16:creationId xmlns:a16="http://schemas.microsoft.com/office/drawing/2014/main" id="{D9F795E2-3007-4185-BE1B-348448C41E35}"/>
              </a:ext>
            </a:extLst>
          </p:cNvPr>
          <p:cNvSpPr/>
          <p:nvPr/>
        </p:nvSpPr>
        <p:spPr>
          <a:xfrm>
            <a:off x="8244970" y="1147380"/>
            <a:ext cx="1640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i</a:t>
            </a:r>
            <a:endParaRPr lang="en-US" altLang="zh-CN" sz="32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80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1198315" y="2614587"/>
            <a:ext cx="44328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ii.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设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定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格线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间距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绘图区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上按滑鼠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右键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点选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绘图区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到「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网格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页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GB" sz="2400" kern="100" dirty="0">
                <a:effectLst/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网格类型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  <a:r>
              <a:rPr lang="en-GB" sz="2400" kern="100" dirty="0">
                <a:effectLst/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sym typeface="Wingdings" panose="05000000000000000000" pitchFamily="2" charset="2"/>
              </a:rPr>
              <a:t>选择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主要网格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勾选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刻度间距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设定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x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= 1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y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= 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5E43A6-E0C8-4B98-9D1E-9B1D848F23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04" y="1840718"/>
            <a:ext cx="3708228" cy="42253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组合 4">
            <a:extLst>
              <a:ext uri="{FF2B5EF4-FFF2-40B4-BE49-F238E27FC236}">
                <a16:creationId xmlns:a16="http://schemas.microsoft.com/office/drawing/2014/main" id="{51E6C2E0-839C-496B-A6C2-718032F4BBE5}"/>
              </a:ext>
            </a:extLst>
          </p:cNvPr>
          <p:cNvGrpSpPr/>
          <p:nvPr/>
        </p:nvGrpSpPr>
        <p:grpSpPr>
          <a:xfrm>
            <a:off x="7998748" y="637780"/>
            <a:ext cx="2133393" cy="1603976"/>
            <a:chOff x="5610999" y="2123266"/>
            <a:chExt cx="5013020" cy="3268381"/>
          </a:xfrm>
        </p:grpSpPr>
        <p:sp>
          <p:nvSpPr>
            <p:cNvPr id="18" name="任意多边形 5">
              <a:extLst>
                <a:ext uri="{FF2B5EF4-FFF2-40B4-BE49-F238E27FC236}">
                  <a16:creationId xmlns:a16="http://schemas.microsoft.com/office/drawing/2014/main" id="{485CE855-818F-4381-9F43-5BA0DFE9BF85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9" name="任意多边形 6">
              <a:extLst>
                <a:ext uri="{FF2B5EF4-FFF2-40B4-BE49-F238E27FC236}">
                  <a16:creationId xmlns:a16="http://schemas.microsoft.com/office/drawing/2014/main" id="{B3330E9D-EE90-42D9-9D10-D4DD3D9FB17A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58">
            <a:extLst>
              <a:ext uri="{FF2B5EF4-FFF2-40B4-BE49-F238E27FC236}">
                <a16:creationId xmlns:a16="http://schemas.microsoft.com/office/drawing/2014/main" id="{2DBA4AF8-3918-44B2-BE8B-BE26B3F607ED}"/>
              </a:ext>
            </a:extLst>
          </p:cNvPr>
          <p:cNvSpPr/>
          <p:nvPr/>
        </p:nvSpPr>
        <p:spPr>
          <a:xfrm>
            <a:off x="8244970" y="1147380"/>
            <a:ext cx="1640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i</a:t>
            </a:r>
            <a:endParaRPr lang="en-US" altLang="zh-CN" sz="32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7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1220530" y="2534754"/>
            <a:ext cx="55194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ii.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设置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商店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使用「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描点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」工具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绘图</a:t>
            </a:r>
            <a:b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</a:b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(1, 2)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、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(7, 10)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C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(12, 4) </a:t>
            </a:r>
            <a:b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</a:b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或任何你所期望的地方</a:t>
            </a:r>
          </a:p>
        </p:txBody>
      </p:sp>
      <p:grpSp>
        <p:nvGrpSpPr>
          <p:cNvPr id="16" name="组合 4">
            <a:extLst>
              <a:ext uri="{FF2B5EF4-FFF2-40B4-BE49-F238E27FC236}">
                <a16:creationId xmlns:a16="http://schemas.microsoft.com/office/drawing/2014/main" id="{3593DE22-9A3F-436E-9507-F2B1AD2F9AC8}"/>
              </a:ext>
            </a:extLst>
          </p:cNvPr>
          <p:cNvGrpSpPr/>
          <p:nvPr/>
        </p:nvGrpSpPr>
        <p:grpSpPr>
          <a:xfrm>
            <a:off x="7998748" y="637780"/>
            <a:ext cx="2133393" cy="1603976"/>
            <a:chOff x="5610999" y="2123266"/>
            <a:chExt cx="5013020" cy="3268381"/>
          </a:xfrm>
        </p:grpSpPr>
        <p:sp>
          <p:nvSpPr>
            <p:cNvPr id="19" name="任意多边形 5">
              <a:extLst>
                <a:ext uri="{FF2B5EF4-FFF2-40B4-BE49-F238E27FC236}">
                  <a16:creationId xmlns:a16="http://schemas.microsoft.com/office/drawing/2014/main" id="{B58769DA-2981-4265-86E2-1C6ACB61DE2D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0" name="任意多边形 6">
              <a:extLst>
                <a:ext uri="{FF2B5EF4-FFF2-40B4-BE49-F238E27FC236}">
                  <a16:creationId xmlns:a16="http://schemas.microsoft.com/office/drawing/2014/main" id="{DB362D36-B1CE-41F0-B153-3504B29A89A3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58">
            <a:extLst>
              <a:ext uri="{FF2B5EF4-FFF2-40B4-BE49-F238E27FC236}">
                <a16:creationId xmlns:a16="http://schemas.microsoft.com/office/drawing/2014/main" id="{498CB6C2-8CB7-4051-B1BA-0676AD8C7576}"/>
              </a:ext>
            </a:extLst>
          </p:cNvPr>
          <p:cNvSpPr/>
          <p:nvPr/>
        </p:nvSpPr>
        <p:spPr>
          <a:xfrm>
            <a:off x="8244970" y="1147380"/>
            <a:ext cx="1640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ii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501A32-4926-4F44-BC8D-E60F9E21B0E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80"/>
          <a:stretch/>
        </p:blipFill>
        <p:spPr bwMode="auto">
          <a:xfrm>
            <a:off x="7998748" y="2534754"/>
            <a:ext cx="1750747" cy="13034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524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51" name="文本框 59">
            <a:extLst>
              <a:ext uri="{FF2B5EF4-FFF2-40B4-BE49-F238E27FC236}">
                <a16:creationId xmlns:a16="http://schemas.microsoft.com/office/drawing/2014/main" id="{6BEA3BE1-5917-40AE-80CF-39B857763C5E}"/>
              </a:ext>
            </a:extLst>
          </p:cNvPr>
          <p:cNvSpPr txBox="1"/>
          <p:nvPr/>
        </p:nvSpPr>
        <p:spPr>
          <a:xfrm>
            <a:off x="6306770" y="439063"/>
            <a:ext cx="225382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垂直平分线</a:t>
            </a:r>
            <a:endParaRPr lang="en-US" altLang="zh-CN" sz="2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2" name="文本框 62">
            <a:extLst>
              <a:ext uri="{FF2B5EF4-FFF2-40B4-BE49-F238E27FC236}">
                <a16:creationId xmlns:a16="http://schemas.microsoft.com/office/drawing/2014/main" id="{51EAC6AB-1E13-475A-9877-946C84521AA4}"/>
              </a:ext>
            </a:extLst>
          </p:cNvPr>
          <p:cNvSpPr txBox="1"/>
          <p:nvPr/>
        </p:nvSpPr>
        <p:spPr>
          <a:xfrm>
            <a:off x="6306770" y="925950"/>
            <a:ext cx="225382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高线</a:t>
            </a:r>
            <a:endParaRPr lang="en-US" altLang="zh-CN" sz="2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6" name="文本框 65">
            <a:extLst>
              <a:ext uri="{FF2B5EF4-FFF2-40B4-BE49-F238E27FC236}">
                <a16:creationId xmlns:a16="http://schemas.microsoft.com/office/drawing/2014/main" id="{49BE58E2-D596-4382-B460-D19AF7E5C3EF}"/>
              </a:ext>
            </a:extLst>
          </p:cNvPr>
          <p:cNvSpPr txBox="1"/>
          <p:nvPr/>
        </p:nvSpPr>
        <p:spPr>
          <a:xfrm>
            <a:off x="9124214" y="439063"/>
            <a:ext cx="225382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中线</a:t>
            </a:r>
            <a:endParaRPr lang="en-US" altLang="zh-CN" sz="2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7" name="文本框 68">
            <a:extLst>
              <a:ext uri="{FF2B5EF4-FFF2-40B4-BE49-F238E27FC236}">
                <a16:creationId xmlns:a16="http://schemas.microsoft.com/office/drawing/2014/main" id="{0344353A-7C2F-4461-B4FE-B66E7905AB1A}"/>
              </a:ext>
            </a:extLst>
          </p:cNvPr>
          <p:cNvSpPr txBox="1"/>
          <p:nvPr/>
        </p:nvSpPr>
        <p:spPr>
          <a:xfrm>
            <a:off x="9124214" y="925950"/>
            <a:ext cx="225382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角平分线</a:t>
            </a:r>
            <a:endParaRPr lang="en-US" altLang="zh-CN" sz="2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58" name="组合 70">
            <a:extLst>
              <a:ext uri="{FF2B5EF4-FFF2-40B4-BE49-F238E27FC236}">
                <a16:creationId xmlns:a16="http://schemas.microsoft.com/office/drawing/2014/main" id="{AC104133-3B4F-40CD-808F-7FEFEC76EB12}"/>
              </a:ext>
            </a:extLst>
          </p:cNvPr>
          <p:cNvGrpSpPr/>
          <p:nvPr/>
        </p:nvGrpSpPr>
        <p:grpSpPr>
          <a:xfrm>
            <a:off x="5920686" y="516534"/>
            <a:ext cx="401146" cy="350716"/>
            <a:chOff x="4686124" y="2670432"/>
            <a:chExt cx="620528" cy="542518"/>
          </a:xfrm>
        </p:grpSpPr>
        <p:pic>
          <p:nvPicPr>
            <p:cNvPr id="59" name="图片 71">
              <a:extLst>
                <a:ext uri="{FF2B5EF4-FFF2-40B4-BE49-F238E27FC236}">
                  <a16:creationId xmlns:a16="http://schemas.microsoft.com/office/drawing/2014/main" id="{A0F97427-91B9-461F-969A-05B4C3CF9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60" name="任意多边形 72">
              <a:extLst>
                <a:ext uri="{FF2B5EF4-FFF2-40B4-BE49-F238E27FC236}">
                  <a16:creationId xmlns:a16="http://schemas.microsoft.com/office/drawing/2014/main" id="{359C5CCE-4165-4BBF-8FDC-44CDA3527454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组合 73">
            <a:extLst>
              <a:ext uri="{FF2B5EF4-FFF2-40B4-BE49-F238E27FC236}">
                <a16:creationId xmlns:a16="http://schemas.microsoft.com/office/drawing/2014/main" id="{867857A0-C42B-4D7B-9202-30295407B06A}"/>
              </a:ext>
            </a:extLst>
          </p:cNvPr>
          <p:cNvGrpSpPr/>
          <p:nvPr/>
        </p:nvGrpSpPr>
        <p:grpSpPr>
          <a:xfrm>
            <a:off x="5940504" y="995523"/>
            <a:ext cx="401146" cy="350716"/>
            <a:chOff x="4686124" y="2670432"/>
            <a:chExt cx="620528" cy="542518"/>
          </a:xfrm>
        </p:grpSpPr>
        <p:pic>
          <p:nvPicPr>
            <p:cNvPr id="62" name="图片 74">
              <a:extLst>
                <a:ext uri="{FF2B5EF4-FFF2-40B4-BE49-F238E27FC236}">
                  <a16:creationId xmlns:a16="http://schemas.microsoft.com/office/drawing/2014/main" id="{B6E10496-CFB5-4A9D-AABC-9A7B3B1C7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63" name="任意多边形 75">
              <a:extLst>
                <a:ext uri="{FF2B5EF4-FFF2-40B4-BE49-F238E27FC236}">
                  <a16:creationId xmlns:a16="http://schemas.microsoft.com/office/drawing/2014/main" id="{50E9C5A9-DFF8-4E64-86D2-39221DB8C71A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组合 76">
            <a:extLst>
              <a:ext uri="{FF2B5EF4-FFF2-40B4-BE49-F238E27FC236}">
                <a16:creationId xmlns:a16="http://schemas.microsoft.com/office/drawing/2014/main" id="{F6806B82-1E23-49A7-B6F0-073AA7A1D16D}"/>
              </a:ext>
            </a:extLst>
          </p:cNvPr>
          <p:cNvGrpSpPr/>
          <p:nvPr/>
        </p:nvGrpSpPr>
        <p:grpSpPr>
          <a:xfrm>
            <a:off x="8741453" y="506471"/>
            <a:ext cx="401146" cy="350716"/>
            <a:chOff x="4686124" y="2670432"/>
            <a:chExt cx="620528" cy="542518"/>
          </a:xfrm>
        </p:grpSpPr>
        <p:pic>
          <p:nvPicPr>
            <p:cNvPr id="65" name="图片 77">
              <a:extLst>
                <a:ext uri="{FF2B5EF4-FFF2-40B4-BE49-F238E27FC236}">
                  <a16:creationId xmlns:a16="http://schemas.microsoft.com/office/drawing/2014/main" id="{3B2DD69D-85DF-4D81-8801-CC356929A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66" name="任意多边形 78">
              <a:extLst>
                <a:ext uri="{FF2B5EF4-FFF2-40B4-BE49-F238E27FC236}">
                  <a16:creationId xmlns:a16="http://schemas.microsoft.com/office/drawing/2014/main" id="{BFEB9C05-5460-44BB-ABA9-F38AB033E07D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组合 79">
            <a:extLst>
              <a:ext uri="{FF2B5EF4-FFF2-40B4-BE49-F238E27FC236}">
                <a16:creationId xmlns:a16="http://schemas.microsoft.com/office/drawing/2014/main" id="{16BE31E6-8710-4874-B010-2BF1FA700C57}"/>
              </a:ext>
            </a:extLst>
          </p:cNvPr>
          <p:cNvGrpSpPr/>
          <p:nvPr/>
        </p:nvGrpSpPr>
        <p:grpSpPr>
          <a:xfrm>
            <a:off x="8761271" y="985460"/>
            <a:ext cx="401146" cy="350716"/>
            <a:chOff x="4686124" y="2670432"/>
            <a:chExt cx="620528" cy="542518"/>
          </a:xfrm>
        </p:grpSpPr>
        <p:pic>
          <p:nvPicPr>
            <p:cNvPr id="68" name="图片 80">
              <a:extLst>
                <a:ext uri="{FF2B5EF4-FFF2-40B4-BE49-F238E27FC236}">
                  <a16:creationId xmlns:a16="http://schemas.microsoft.com/office/drawing/2014/main" id="{B30AD05E-C279-4B97-9B8D-136A1BCFE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69" name="任意多边形 81">
              <a:extLst>
                <a:ext uri="{FF2B5EF4-FFF2-40B4-BE49-F238E27FC236}">
                  <a16:creationId xmlns:a16="http://schemas.microsoft.com/office/drawing/2014/main" id="{29AE7A24-73B8-4885-BE6E-2AC38CE09A0D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0" name="矩形 58">
            <a:extLst>
              <a:ext uri="{FF2B5EF4-FFF2-40B4-BE49-F238E27FC236}">
                <a16:creationId xmlns:a16="http://schemas.microsoft.com/office/drawing/2014/main" id="{933EF060-5E1B-4890-9570-F634D5994418}"/>
              </a:ext>
            </a:extLst>
          </p:cNvPr>
          <p:cNvSpPr/>
          <p:nvPr/>
        </p:nvSpPr>
        <p:spPr>
          <a:xfrm>
            <a:off x="1220530" y="2613529"/>
            <a:ext cx="5268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2.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外心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O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是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三角形的三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条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______________</a:t>
            </a:r>
          </a:p>
          <a:p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的交点。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TW" altLang="en-US" sz="2400" b="1" i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</a:t>
            </a:r>
            <a:r>
              <a:rPr lang="zh-CN" altLang="en-US" sz="2400" b="1" i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注</a:t>
            </a:r>
            <a:r>
              <a:rPr lang="zh-TW" altLang="en-US" sz="2400" b="1" i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：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绘画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一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个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通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过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三角形三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个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顶点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圆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，所得的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圆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圆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心是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O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，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该圆则称为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三角形的</a:t>
            </a:r>
            <a:r>
              <a:rPr lang="zh-TW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外接</a:t>
            </a:r>
            <a:r>
              <a:rPr lang="zh-CN" altLang="en-US" sz="2400" b="1" dirty="0">
                <a:solidFill>
                  <a:srgbClr val="CC66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圆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360880-2B22-44B1-9B8C-7F03F11C2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428" y="2100114"/>
            <a:ext cx="3915321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2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-0.1849 0.3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17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8489 0.35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1235481" y="2892295"/>
            <a:ext cx="3749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iii.  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建造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干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使用「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线段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」工具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绘画线段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AB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、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BC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AC</a:t>
            </a:r>
          </a:p>
        </p:txBody>
      </p:sp>
      <p:grpSp>
        <p:nvGrpSpPr>
          <p:cNvPr id="16" name="组合 4">
            <a:extLst>
              <a:ext uri="{FF2B5EF4-FFF2-40B4-BE49-F238E27FC236}">
                <a16:creationId xmlns:a16="http://schemas.microsoft.com/office/drawing/2014/main" id="{3593DE22-9A3F-436E-9507-F2B1AD2F9AC8}"/>
              </a:ext>
            </a:extLst>
          </p:cNvPr>
          <p:cNvGrpSpPr/>
          <p:nvPr/>
        </p:nvGrpSpPr>
        <p:grpSpPr>
          <a:xfrm>
            <a:off x="7998748" y="637780"/>
            <a:ext cx="2133393" cy="1603976"/>
            <a:chOff x="5610999" y="2123266"/>
            <a:chExt cx="5013020" cy="3268381"/>
          </a:xfrm>
        </p:grpSpPr>
        <p:sp>
          <p:nvSpPr>
            <p:cNvPr id="19" name="任意多边形 5">
              <a:extLst>
                <a:ext uri="{FF2B5EF4-FFF2-40B4-BE49-F238E27FC236}">
                  <a16:creationId xmlns:a16="http://schemas.microsoft.com/office/drawing/2014/main" id="{B58769DA-2981-4265-86E2-1C6ACB61DE2D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0" name="任意多边形 6">
              <a:extLst>
                <a:ext uri="{FF2B5EF4-FFF2-40B4-BE49-F238E27FC236}">
                  <a16:creationId xmlns:a16="http://schemas.microsoft.com/office/drawing/2014/main" id="{DB362D36-B1CE-41F0-B153-3504B29A89A3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58">
            <a:extLst>
              <a:ext uri="{FF2B5EF4-FFF2-40B4-BE49-F238E27FC236}">
                <a16:creationId xmlns:a16="http://schemas.microsoft.com/office/drawing/2014/main" id="{498CB6C2-8CB7-4051-B1BA-0676AD8C7576}"/>
              </a:ext>
            </a:extLst>
          </p:cNvPr>
          <p:cNvSpPr/>
          <p:nvPr/>
        </p:nvSpPr>
        <p:spPr>
          <a:xfrm>
            <a:off x="8244970" y="1147380"/>
            <a:ext cx="1640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iii</a:t>
            </a:r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D9408B-782F-4D9B-B33F-65BA6BFEFA4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0783"/>
          <a:stretch/>
        </p:blipFill>
        <p:spPr bwMode="auto">
          <a:xfrm>
            <a:off x="8141058" y="2483833"/>
            <a:ext cx="1718965" cy="20172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57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909895" y="3038951"/>
            <a:ext cx="67632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iv.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绘画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三角形每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条边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的垂直平分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线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使用「中垂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线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」工具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绘画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AB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的垂直平分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线</a:t>
            </a:r>
            <a:b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</a:b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点选点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点选点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对于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BC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AC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进行类似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步骤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16" name="组合 4">
            <a:extLst>
              <a:ext uri="{FF2B5EF4-FFF2-40B4-BE49-F238E27FC236}">
                <a16:creationId xmlns:a16="http://schemas.microsoft.com/office/drawing/2014/main" id="{3593DE22-9A3F-436E-9507-F2B1AD2F9AC8}"/>
              </a:ext>
            </a:extLst>
          </p:cNvPr>
          <p:cNvGrpSpPr/>
          <p:nvPr/>
        </p:nvGrpSpPr>
        <p:grpSpPr>
          <a:xfrm>
            <a:off x="7998748" y="637780"/>
            <a:ext cx="2133393" cy="1603976"/>
            <a:chOff x="5610999" y="2123266"/>
            <a:chExt cx="5013020" cy="3268381"/>
          </a:xfrm>
        </p:grpSpPr>
        <p:sp>
          <p:nvSpPr>
            <p:cNvPr id="19" name="任意多边形 5">
              <a:extLst>
                <a:ext uri="{FF2B5EF4-FFF2-40B4-BE49-F238E27FC236}">
                  <a16:creationId xmlns:a16="http://schemas.microsoft.com/office/drawing/2014/main" id="{B58769DA-2981-4265-86E2-1C6ACB61DE2D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0" name="任意多边形 6">
              <a:extLst>
                <a:ext uri="{FF2B5EF4-FFF2-40B4-BE49-F238E27FC236}">
                  <a16:creationId xmlns:a16="http://schemas.microsoft.com/office/drawing/2014/main" id="{DB362D36-B1CE-41F0-B153-3504B29A89A3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58">
            <a:extLst>
              <a:ext uri="{FF2B5EF4-FFF2-40B4-BE49-F238E27FC236}">
                <a16:creationId xmlns:a16="http://schemas.microsoft.com/office/drawing/2014/main" id="{498CB6C2-8CB7-4051-B1BA-0676AD8C7576}"/>
              </a:ext>
            </a:extLst>
          </p:cNvPr>
          <p:cNvSpPr/>
          <p:nvPr/>
        </p:nvSpPr>
        <p:spPr>
          <a:xfrm>
            <a:off x="8244970" y="1147380"/>
            <a:ext cx="1640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iv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E5D3E6-61B8-44F9-91BE-1B0494B4E33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30"/>
          <a:stretch/>
        </p:blipFill>
        <p:spPr bwMode="auto">
          <a:xfrm>
            <a:off x="8253534" y="2606783"/>
            <a:ext cx="1878607" cy="24339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773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F29E1E-D3B2-40AA-B337-5D961019F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652" y="547285"/>
            <a:ext cx="7668695" cy="5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2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1451787" y="2567003"/>
            <a:ext cx="67632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v.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设置总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部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使用「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描点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」工具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绘画</a:t>
            </a:r>
            <a:b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</a:b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三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条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垂直平分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线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的交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右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键点击该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交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b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</a:b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「重新命名」</a:t>
            </a: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b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输入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</a:p>
        </p:txBody>
      </p:sp>
      <p:grpSp>
        <p:nvGrpSpPr>
          <p:cNvPr id="16" name="组合 4">
            <a:extLst>
              <a:ext uri="{FF2B5EF4-FFF2-40B4-BE49-F238E27FC236}">
                <a16:creationId xmlns:a16="http://schemas.microsoft.com/office/drawing/2014/main" id="{3593DE22-9A3F-436E-9507-F2B1AD2F9AC8}"/>
              </a:ext>
            </a:extLst>
          </p:cNvPr>
          <p:cNvGrpSpPr/>
          <p:nvPr/>
        </p:nvGrpSpPr>
        <p:grpSpPr>
          <a:xfrm>
            <a:off x="7998748" y="637780"/>
            <a:ext cx="2133393" cy="1603976"/>
            <a:chOff x="5610999" y="2123266"/>
            <a:chExt cx="5013020" cy="3268381"/>
          </a:xfrm>
        </p:grpSpPr>
        <p:sp>
          <p:nvSpPr>
            <p:cNvPr id="19" name="任意多边形 5">
              <a:extLst>
                <a:ext uri="{FF2B5EF4-FFF2-40B4-BE49-F238E27FC236}">
                  <a16:creationId xmlns:a16="http://schemas.microsoft.com/office/drawing/2014/main" id="{B58769DA-2981-4265-86E2-1C6ACB61DE2D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0" name="任意多边形 6">
              <a:extLst>
                <a:ext uri="{FF2B5EF4-FFF2-40B4-BE49-F238E27FC236}">
                  <a16:creationId xmlns:a16="http://schemas.microsoft.com/office/drawing/2014/main" id="{DB362D36-B1CE-41F0-B153-3504B29A89A3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58">
            <a:extLst>
              <a:ext uri="{FF2B5EF4-FFF2-40B4-BE49-F238E27FC236}">
                <a16:creationId xmlns:a16="http://schemas.microsoft.com/office/drawing/2014/main" id="{498CB6C2-8CB7-4051-B1BA-0676AD8C7576}"/>
              </a:ext>
            </a:extLst>
          </p:cNvPr>
          <p:cNvSpPr/>
          <p:nvPr/>
        </p:nvSpPr>
        <p:spPr>
          <a:xfrm>
            <a:off x="8244970" y="1147380"/>
            <a:ext cx="1640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388461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989273" y="3428999"/>
            <a:ext cx="5106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vi.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隐藏构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作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线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（即垂直平分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线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右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键点击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每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条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垂直平分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线</a:t>
            </a:r>
            <a:b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</a:b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取消勾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选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显示对象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</a:p>
        </p:txBody>
      </p:sp>
      <p:grpSp>
        <p:nvGrpSpPr>
          <p:cNvPr id="16" name="组合 4">
            <a:extLst>
              <a:ext uri="{FF2B5EF4-FFF2-40B4-BE49-F238E27FC236}">
                <a16:creationId xmlns:a16="http://schemas.microsoft.com/office/drawing/2014/main" id="{3593DE22-9A3F-436E-9507-F2B1AD2F9AC8}"/>
              </a:ext>
            </a:extLst>
          </p:cNvPr>
          <p:cNvGrpSpPr/>
          <p:nvPr/>
        </p:nvGrpSpPr>
        <p:grpSpPr>
          <a:xfrm>
            <a:off x="7998748" y="637780"/>
            <a:ext cx="2133393" cy="1603976"/>
            <a:chOff x="5610999" y="2123266"/>
            <a:chExt cx="5013020" cy="3268381"/>
          </a:xfrm>
        </p:grpSpPr>
        <p:sp>
          <p:nvSpPr>
            <p:cNvPr id="19" name="任意多边形 5">
              <a:extLst>
                <a:ext uri="{FF2B5EF4-FFF2-40B4-BE49-F238E27FC236}">
                  <a16:creationId xmlns:a16="http://schemas.microsoft.com/office/drawing/2014/main" id="{B58769DA-2981-4265-86E2-1C6ACB61DE2D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0" name="任意多边形 6">
              <a:extLst>
                <a:ext uri="{FF2B5EF4-FFF2-40B4-BE49-F238E27FC236}">
                  <a16:creationId xmlns:a16="http://schemas.microsoft.com/office/drawing/2014/main" id="{DB362D36-B1CE-41F0-B153-3504B29A89A3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58">
            <a:extLst>
              <a:ext uri="{FF2B5EF4-FFF2-40B4-BE49-F238E27FC236}">
                <a16:creationId xmlns:a16="http://schemas.microsoft.com/office/drawing/2014/main" id="{498CB6C2-8CB7-4051-B1BA-0676AD8C7576}"/>
              </a:ext>
            </a:extLst>
          </p:cNvPr>
          <p:cNvSpPr/>
          <p:nvPr/>
        </p:nvSpPr>
        <p:spPr>
          <a:xfrm>
            <a:off x="8244970" y="1147380"/>
            <a:ext cx="1640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vi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0A6D49-3D64-4D9C-B10F-53B94478A15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760" y="2473491"/>
            <a:ext cx="2581368" cy="3107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16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989273" y="2719038"/>
            <a:ext cx="72450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vii.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显示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QA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，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QB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QC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距离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使用「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线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段」工具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绘画线段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右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键点选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QA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设置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  <a:b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</a:b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常规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页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显示标签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选择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数值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设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定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QA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颜色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样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对于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QB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QC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进行类似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步骤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16" name="组合 4">
            <a:extLst>
              <a:ext uri="{FF2B5EF4-FFF2-40B4-BE49-F238E27FC236}">
                <a16:creationId xmlns:a16="http://schemas.microsoft.com/office/drawing/2014/main" id="{3593DE22-9A3F-436E-9507-F2B1AD2F9AC8}"/>
              </a:ext>
            </a:extLst>
          </p:cNvPr>
          <p:cNvGrpSpPr/>
          <p:nvPr/>
        </p:nvGrpSpPr>
        <p:grpSpPr>
          <a:xfrm>
            <a:off x="7998748" y="637780"/>
            <a:ext cx="2133393" cy="1603976"/>
            <a:chOff x="5610999" y="2123266"/>
            <a:chExt cx="5013020" cy="3268381"/>
          </a:xfrm>
        </p:grpSpPr>
        <p:sp>
          <p:nvSpPr>
            <p:cNvPr id="19" name="任意多边形 5">
              <a:extLst>
                <a:ext uri="{FF2B5EF4-FFF2-40B4-BE49-F238E27FC236}">
                  <a16:creationId xmlns:a16="http://schemas.microsoft.com/office/drawing/2014/main" id="{B58769DA-2981-4265-86E2-1C6ACB61DE2D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0" name="任意多边形 6">
              <a:extLst>
                <a:ext uri="{FF2B5EF4-FFF2-40B4-BE49-F238E27FC236}">
                  <a16:creationId xmlns:a16="http://schemas.microsoft.com/office/drawing/2014/main" id="{DB362D36-B1CE-41F0-B153-3504B29A89A3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58">
            <a:extLst>
              <a:ext uri="{FF2B5EF4-FFF2-40B4-BE49-F238E27FC236}">
                <a16:creationId xmlns:a16="http://schemas.microsoft.com/office/drawing/2014/main" id="{498CB6C2-8CB7-4051-B1BA-0676AD8C7576}"/>
              </a:ext>
            </a:extLst>
          </p:cNvPr>
          <p:cNvSpPr/>
          <p:nvPr/>
        </p:nvSpPr>
        <p:spPr>
          <a:xfrm>
            <a:off x="8244970" y="1147380"/>
            <a:ext cx="1640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vii</a:t>
            </a:r>
          </a:p>
        </p:txBody>
      </p:sp>
    </p:spTree>
    <p:extLst>
      <p:ext uri="{BB962C8B-B14F-4D97-AF65-F5344CB8AC3E}">
        <p14:creationId xmlns:p14="http://schemas.microsoft.com/office/powerpoint/2010/main" val="410495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3" name="矩形 58">
            <a:extLst>
              <a:ext uri="{FF2B5EF4-FFF2-40B4-BE49-F238E27FC236}">
                <a16:creationId xmlns:a16="http://schemas.microsoft.com/office/drawing/2014/main" id="{27635C8B-3783-47D7-9C0B-444DE60FDB27}"/>
              </a:ext>
            </a:extLst>
          </p:cNvPr>
          <p:cNvSpPr/>
          <p:nvPr/>
        </p:nvSpPr>
        <p:spPr>
          <a:xfrm>
            <a:off x="1051118" y="6122637"/>
            <a:ext cx="7245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i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注</a:t>
            </a:r>
            <a:r>
              <a:rPr lang="zh-TW" altLang="en-US" sz="2400" b="1" i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：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你可以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移动点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、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C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来观察点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变化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</a:t>
            </a:r>
          </a:p>
        </p:txBody>
      </p:sp>
      <p:grpSp>
        <p:nvGrpSpPr>
          <p:cNvPr id="15" name="Canvas 9">
            <a:extLst>
              <a:ext uri="{FF2B5EF4-FFF2-40B4-BE49-F238E27FC236}">
                <a16:creationId xmlns:a16="http://schemas.microsoft.com/office/drawing/2014/main" id="{A002BAF1-8E41-4CE5-9BDB-A2E4F7C482E5}"/>
              </a:ext>
            </a:extLst>
          </p:cNvPr>
          <p:cNvGrpSpPr/>
          <p:nvPr/>
        </p:nvGrpSpPr>
        <p:grpSpPr>
          <a:xfrm>
            <a:off x="1430126" y="1086616"/>
            <a:ext cx="9331747" cy="5037527"/>
            <a:chOff x="0" y="0"/>
            <a:chExt cx="5274310" cy="291528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CB3DA4-D209-424E-8B88-EF9FCF02BA17}"/>
                </a:ext>
              </a:extLst>
            </p:cNvPr>
            <p:cNvSpPr/>
            <p:nvPr/>
          </p:nvSpPr>
          <p:spPr>
            <a:xfrm>
              <a:off x="0" y="0"/>
              <a:ext cx="5274310" cy="291528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F2AEDBE-3C50-42C0-B717-0ACF152DA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"/>
              <a:ext cx="3333115" cy="28581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ED14E51-8445-4AE0-9138-47119D8795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76"/>
            <a:stretch/>
          </p:blipFill>
          <p:spPr bwMode="auto">
            <a:xfrm>
              <a:off x="3613760" y="28"/>
              <a:ext cx="1645920" cy="287909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477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2334047" y="2828835"/>
            <a:ext cx="7523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4.  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以下的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步骤将引导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们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活动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2B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中，</a:t>
            </a:r>
            <a:b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</a:b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在商店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、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C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之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间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找到我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们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仓库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的位置，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 即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的內心。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2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321338" y="3190338"/>
            <a:ext cx="5119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方正静蕾简体" panose="02000000000000000000" pitchFamily="2" charset="-122"/>
                <a:ea typeface="方正静蕾简体" panose="02000000000000000000" pitchFamily="2" charset="-122"/>
              </a:rPr>
              <a:t>i</a:t>
            </a:r>
            <a:r>
              <a:rPr lang="en-US" altLang="zh-CN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.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设定网格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绘图区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上按滑鼠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右键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显示网格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  <a:r>
              <a:rPr lang="en-GB" sz="2400" kern="100" dirty="0">
                <a:effectLst/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勾选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「主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要网格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grpSp>
        <p:nvGrpSpPr>
          <p:cNvPr id="11" name="组合 4">
            <a:extLst>
              <a:ext uri="{FF2B5EF4-FFF2-40B4-BE49-F238E27FC236}">
                <a16:creationId xmlns:a16="http://schemas.microsoft.com/office/drawing/2014/main" id="{2165C5D3-66A1-4D50-BA49-EBFD2DED5760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12" name="任意多边形 5">
              <a:extLst>
                <a:ext uri="{FF2B5EF4-FFF2-40B4-BE49-F238E27FC236}">
                  <a16:creationId xmlns:a16="http://schemas.microsoft.com/office/drawing/2014/main" id="{83770A83-356D-42DF-8668-AF9417027095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3" name="任意多边形 6">
              <a:extLst>
                <a:ext uri="{FF2B5EF4-FFF2-40B4-BE49-F238E27FC236}">
                  <a16:creationId xmlns:a16="http://schemas.microsoft.com/office/drawing/2014/main" id="{0CDDF103-0F9B-496F-B08D-DE25B61A5090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58">
            <a:extLst>
              <a:ext uri="{FF2B5EF4-FFF2-40B4-BE49-F238E27FC236}">
                <a16:creationId xmlns:a16="http://schemas.microsoft.com/office/drawing/2014/main" id="{D70DF379-12C9-48D6-82C9-8031D79FA95B}"/>
              </a:ext>
            </a:extLst>
          </p:cNvPr>
          <p:cNvSpPr/>
          <p:nvPr/>
        </p:nvSpPr>
        <p:spPr>
          <a:xfrm>
            <a:off x="2006403" y="1147380"/>
            <a:ext cx="1640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i</a:t>
            </a:r>
            <a:endParaRPr lang="en-US" altLang="zh-CN" sz="32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C95BAC-85CD-44D8-ABEC-89AD56C2DE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352" y="2368803"/>
            <a:ext cx="2542141" cy="2843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78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grpSp>
        <p:nvGrpSpPr>
          <p:cNvPr id="11" name="组合 4">
            <a:extLst>
              <a:ext uri="{FF2B5EF4-FFF2-40B4-BE49-F238E27FC236}">
                <a16:creationId xmlns:a16="http://schemas.microsoft.com/office/drawing/2014/main" id="{2165C5D3-66A1-4D50-BA49-EBFD2DED5760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12" name="任意多边形 5">
              <a:extLst>
                <a:ext uri="{FF2B5EF4-FFF2-40B4-BE49-F238E27FC236}">
                  <a16:creationId xmlns:a16="http://schemas.microsoft.com/office/drawing/2014/main" id="{83770A83-356D-42DF-8668-AF9417027095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3" name="任意多边形 6">
              <a:extLst>
                <a:ext uri="{FF2B5EF4-FFF2-40B4-BE49-F238E27FC236}">
                  <a16:creationId xmlns:a16="http://schemas.microsoft.com/office/drawing/2014/main" id="{0CDDF103-0F9B-496F-B08D-DE25B61A5090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58">
            <a:extLst>
              <a:ext uri="{FF2B5EF4-FFF2-40B4-BE49-F238E27FC236}">
                <a16:creationId xmlns:a16="http://schemas.microsoft.com/office/drawing/2014/main" id="{D70DF379-12C9-48D6-82C9-8031D79FA95B}"/>
              </a:ext>
            </a:extLst>
          </p:cNvPr>
          <p:cNvSpPr/>
          <p:nvPr/>
        </p:nvSpPr>
        <p:spPr>
          <a:xfrm>
            <a:off x="2006403" y="1147380"/>
            <a:ext cx="1640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i</a:t>
            </a:r>
            <a:endParaRPr lang="en-US" altLang="zh-CN" sz="32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1198315" y="2614587"/>
            <a:ext cx="44328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方正静蕾简体" panose="02000000000000000000" pitchFamily="2" charset="-122"/>
                <a:ea typeface="方正静蕾简体" panose="02000000000000000000" pitchFamily="2" charset="-122"/>
              </a:rPr>
              <a:t>i</a:t>
            </a:r>
            <a:r>
              <a:rPr lang="en-US" altLang="zh-CN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.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设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定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格线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间距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绘图区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上按滑鼠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右键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点选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绘图区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到「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网格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页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GB" sz="2400" kern="100" dirty="0">
                <a:effectLst/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网格类型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  <a:r>
              <a:rPr lang="en-GB" sz="2400" kern="100" dirty="0">
                <a:effectLst/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CN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sym typeface="Wingdings" panose="05000000000000000000" pitchFamily="2" charset="2"/>
              </a:rPr>
              <a:t>选择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主要网格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勾选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刻度间距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设定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x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= 1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y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= 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5E43A6-E0C8-4B98-9D1E-9B1D848F23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65" y="1840718"/>
            <a:ext cx="3708228" cy="4225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1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51" name="文本框 59">
            <a:extLst>
              <a:ext uri="{FF2B5EF4-FFF2-40B4-BE49-F238E27FC236}">
                <a16:creationId xmlns:a16="http://schemas.microsoft.com/office/drawing/2014/main" id="{6BEA3BE1-5917-40AE-80CF-39B857763C5E}"/>
              </a:ext>
            </a:extLst>
          </p:cNvPr>
          <p:cNvSpPr txBox="1"/>
          <p:nvPr/>
        </p:nvSpPr>
        <p:spPr>
          <a:xfrm>
            <a:off x="6306770" y="439063"/>
            <a:ext cx="225382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垂直平分线</a:t>
            </a:r>
            <a:endParaRPr lang="en-US" altLang="zh-CN" sz="2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2" name="文本框 62">
            <a:extLst>
              <a:ext uri="{FF2B5EF4-FFF2-40B4-BE49-F238E27FC236}">
                <a16:creationId xmlns:a16="http://schemas.microsoft.com/office/drawing/2014/main" id="{51EAC6AB-1E13-475A-9877-946C84521AA4}"/>
              </a:ext>
            </a:extLst>
          </p:cNvPr>
          <p:cNvSpPr txBox="1"/>
          <p:nvPr/>
        </p:nvSpPr>
        <p:spPr>
          <a:xfrm>
            <a:off x="6306770" y="925950"/>
            <a:ext cx="225382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高线</a:t>
            </a:r>
            <a:endParaRPr lang="en-US" altLang="zh-CN" sz="2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6" name="文本框 65">
            <a:extLst>
              <a:ext uri="{FF2B5EF4-FFF2-40B4-BE49-F238E27FC236}">
                <a16:creationId xmlns:a16="http://schemas.microsoft.com/office/drawing/2014/main" id="{49BE58E2-D596-4382-B460-D19AF7E5C3EF}"/>
              </a:ext>
            </a:extLst>
          </p:cNvPr>
          <p:cNvSpPr txBox="1"/>
          <p:nvPr/>
        </p:nvSpPr>
        <p:spPr>
          <a:xfrm>
            <a:off x="9124214" y="439063"/>
            <a:ext cx="225382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中线</a:t>
            </a:r>
            <a:endParaRPr lang="en-US" altLang="zh-CN" sz="2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7" name="文本框 68">
            <a:extLst>
              <a:ext uri="{FF2B5EF4-FFF2-40B4-BE49-F238E27FC236}">
                <a16:creationId xmlns:a16="http://schemas.microsoft.com/office/drawing/2014/main" id="{0344353A-7C2F-4461-B4FE-B66E7905AB1A}"/>
              </a:ext>
            </a:extLst>
          </p:cNvPr>
          <p:cNvSpPr txBox="1"/>
          <p:nvPr/>
        </p:nvSpPr>
        <p:spPr>
          <a:xfrm>
            <a:off x="9124214" y="925950"/>
            <a:ext cx="225382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角平分线</a:t>
            </a:r>
            <a:endParaRPr lang="en-US" altLang="zh-CN" sz="2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58" name="组合 70">
            <a:extLst>
              <a:ext uri="{FF2B5EF4-FFF2-40B4-BE49-F238E27FC236}">
                <a16:creationId xmlns:a16="http://schemas.microsoft.com/office/drawing/2014/main" id="{AC104133-3B4F-40CD-808F-7FEFEC76EB12}"/>
              </a:ext>
            </a:extLst>
          </p:cNvPr>
          <p:cNvGrpSpPr/>
          <p:nvPr/>
        </p:nvGrpSpPr>
        <p:grpSpPr>
          <a:xfrm>
            <a:off x="5920686" y="516534"/>
            <a:ext cx="401146" cy="350716"/>
            <a:chOff x="4686124" y="2670432"/>
            <a:chExt cx="620528" cy="542518"/>
          </a:xfrm>
        </p:grpSpPr>
        <p:pic>
          <p:nvPicPr>
            <p:cNvPr id="59" name="图片 71">
              <a:extLst>
                <a:ext uri="{FF2B5EF4-FFF2-40B4-BE49-F238E27FC236}">
                  <a16:creationId xmlns:a16="http://schemas.microsoft.com/office/drawing/2014/main" id="{A0F97427-91B9-461F-969A-05B4C3CF9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60" name="任意多边形 72">
              <a:extLst>
                <a:ext uri="{FF2B5EF4-FFF2-40B4-BE49-F238E27FC236}">
                  <a16:creationId xmlns:a16="http://schemas.microsoft.com/office/drawing/2014/main" id="{359C5CCE-4165-4BBF-8FDC-44CDA3527454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组合 73">
            <a:extLst>
              <a:ext uri="{FF2B5EF4-FFF2-40B4-BE49-F238E27FC236}">
                <a16:creationId xmlns:a16="http://schemas.microsoft.com/office/drawing/2014/main" id="{867857A0-C42B-4D7B-9202-30295407B06A}"/>
              </a:ext>
            </a:extLst>
          </p:cNvPr>
          <p:cNvGrpSpPr/>
          <p:nvPr/>
        </p:nvGrpSpPr>
        <p:grpSpPr>
          <a:xfrm>
            <a:off x="5940504" y="995523"/>
            <a:ext cx="401146" cy="350716"/>
            <a:chOff x="4686124" y="2670432"/>
            <a:chExt cx="620528" cy="542518"/>
          </a:xfrm>
        </p:grpSpPr>
        <p:pic>
          <p:nvPicPr>
            <p:cNvPr id="62" name="图片 74">
              <a:extLst>
                <a:ext uri="{FF2B5EF4-FFF2-40B4-BE49-F238E27FC236}">
                  <a16:creationId xmlns:a16="http://schemas.microsoft.com/office/drawing/2014/main" id="{B6E10496-CFB5-4A9D-AABC-9A7B3B1C7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63" name="任意多边形 75">
              <a:extLst>
                <a:ext uri="{FF2B5EF4-FFF2-40B4-BE49-F238E27FC236}">
                  <a16:creationId xmlns:a16="http://schemas.microsoft.com/office/drawing/2014/main" id="{50E9C5A9-DFF8-4E64-86D2-39221DB8C71A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组合 76">
            <a:extLst>
              <a:ext uri="{FF2B5EF4-FFF2-40B4-BE49-F238E27FC236}">
                <a16:creationId xmlns:a16="http://schemas.microsoft.com/office/drawing/2014/main" id="{F6806B82-1E23-49A7-B6F0-073AA7A1D16D}"/>
              </a:ext>
            </a:extLst>
          </p:cNvPr>
          <p:cNvGrpSpPr/>
          <p:nvPr/>
        </p:nvGrpSpPr>
        <p:grpSpPr>
          <a:xfrm>
            <a:off x="8741453" y="506471"/>
            <a:ext cx="401146" cy="350716"/>
            <a:chOff x="4686124" y="2670432"/>
            <a:chExt cx="620528" cy="542518"/>
          </a:xfrm>
        </p:grpSpPr>
        <p:pic>
          <p:nvPicPr>
            <p:cNvPr id="65" name="图片 77">
              <a:extLst>
                <a:ext uri="{FF2B5EF4-FFF2-40B4-BE49-F238E27FC236}">
                  <a16:creationId xmlns:a16="http://schemas.microsoft.com/office/drawing/2014/main" id="{3B2DD69D-85DF-4D81-8801-CC356929A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66" name="任意多边形 78">
              <a:extLst>
                <a:ext uri="{FF2B5EF4-FFF2-40B4-BE49-F238E27FC236}">
                  <a16:creationId xmlns:a16="http://schemas.microsoft.com/office/drawing/2014/main" id="{BFEB9C05-5460-44BB-ABA9-F38AB033E07D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组合 79">
            <a:extLst>
              <a:ext uri="{FF2B5EF4-FFF2-40B4-BE49-F238E27FC236}">
                <a16:creationId xmlns:a16="http://schemas.microsoft.com/office/drawing/2014/main" id="{16BE31E6-8710-4874-B010-2BF1FA700C57}"/>
              </a:ext>
            </a:extLst>
          </p:cNvPr>
          <p:cNvGrpSpPr/>
          <p:nvPr/>
        </p:nvGrpSpPr>
        <p:grpSpPr>
          <a:xfrm>
            <a:off x="8761271" y="985460"/>
            <a:ext cx="401146" cy="350716"/>
            <a:chOff x="4686124" y="2670432"/>
            <a:chExt cx="620528" cy="542518"/>
          </a:xfrm>
        </p:grpSpPr>
        <p:pic>
          <p:nvPicPr>
            <p:cNvPr id="68" name="图片 80">
              <a:extLst>
                <a:ext uri="{FF2B5EF4-FFF2-40B4-BE49-F238E27FC236}">
                  <a16:creationId xmlns:a16="http://schemas.microsoft.com/office/drawing/2014/main" id="{B30AD05E-C279-4B97-9B8D-136A1BCFE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69" name="任意多边形 81">
              <a:extLst>
                <a:ext uri="{FF2B5EF4-FFF2-40B4-BE49-F238E27FC236}">
                  <a16:creationId xmlns:a16="http://schemas.microsoft.com/office/drawing/2014/main" id="{29AE7A24-73B8-4885-BE6E-2AC38CE09A0D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0" name="矩形 58">
            <a:extLst>
              <a:ext uri="{FF2B5EF4-FFF2-40B4-BE49-F238E27FC236}">
                <a16:creationId xmlns:a16="http://schemas.microsoft.com/office/drawing/2014/main" id="{933EF060-5E1B-4890-9570-F634D5994418}"/>
              </a:ext>
            </a:extLst>
          </p:cNvPr>
          <p:cNvSpPr/>
          <p:nvPr/>
        </p:nvSpPr>
        <p:spPr>
          <a:xfrm>
            <a:off x="1220530" y="2613529"/>
            <a:ext cx="5268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3.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形心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G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是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三角形的三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条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______________</a:t>
            </a:r>
          </a:p>
          <a:p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的交点。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TW" altLang="en-US" sz="2400" b="1" i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72B3D-609A-41F7-9A1C-7005BE5C36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04"/>
          <a:stretch/>
        </p:blipFill>
        <p:spPr>
          <a:xfrm>
            <a:off x="6374299" y="2613529"/>
            <a:ext cx="4372585" cy="280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1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40182 0.36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91" y="181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39558 0.355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9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1220530" y="2534754"/>
            <a:ext cx="55194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ii.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设置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商店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使用「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描点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」工具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绘画</a:t>
            </a:r>
            <a:b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</a:b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(1, 2)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、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(7, 10)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C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(12, 4) </a:t>
            </a:r>
            <a:b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</a:b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或任何你所期望的地方</a:t>
            </a:r>
          </a:p>
        </p:txBody>
      </p:sp>
      <p:grpSp>
        <p:nvGrpSpPr>
          <p:cNvPr id="14" name="组合 4">
            <a:extLst>
              <a:ext uri="{FF2B5EF4-FFF2-40B4-BE49-F238E27FC236}">
                <a16:creationId xmlns:a16="http://schemas.microsoft.com/office/drawing/2014/main" id="{019919A9-A9F1-4396-AEAA-497DFF5DBEC1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18" name="任意多边形 5">
              <a:extLst>
                <a:ext uri="{FF2B5EF4-FFF2-40B4-BE49-F238E27FC236}">
                  <a16:creationId xmlns:a16="http://schemas.microsoft.com/office/drawing/2014/main" id="{4B18A152-5C58-4DDD-B86A-BEA580F4AA3D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2" name="任意多边形 6">
              <a:extLst>
                <a:ext uri="{FF2B5EF4-FFF2-40B4-BE49-F238E27FC236}">
                  <a16:creationId xmlns:a16="http://schemas.microsoft.com/office/drawing/2014/main" id="{FF946F3A-25AD-4AD1-945E-6EE8F980837C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58">
            <a:extLst>
              <a:ext uri="{FF2B5EF4-FFF2-40B4-BE49-F238E27FC236}">
                <a16:creationId xmlns:a16="http://schemas.microsoft.com/office/drawing/2014/main" id="{404F3C8D-3641-4663-B9FE-6F8DD404A500}"/>
              </a:ext>
            </a:extLst>
          </p:cNvPr>
          <p:cNvSpPr/>
          <p:nvPr/>
        </p:nvSpPr>
        <p:spPr>
          <a:xfrm>
            <a:off x="2006403" y="1147380"/>
            <a:ext cx="1640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ii</a:t>
            </a:r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7ED3E4-851E-4773-A869-C1238B65EB8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80"/>
          <a:stretch/>
        </p:blipFill>
        <p:spPr bwMode="auto">
          <a:xfrm>
            <a:off x="7924195" y="2733009"/>
            <a:ext cx="2075211" cy="13919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47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1235481" y="2892295"/>
            <a:ext cx="3749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iii.  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建造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干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使用「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线段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」工具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绘画线段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AB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、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BC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AC</a:t>
            </a:r>
          </a:p>
        </p:txBody>
      </p:sp>
      <p:grpSp>
        <p:nvGrpSpPr>
          <p:cNvPr id="17" name="组合 4">
            <a:extLst>
              <a:ext uri="{FF2B5EF4-FFF2-40B4-BE49-F238E27FC236}">
                <a16:creationId xmlns:a16="http://schemas.microsoft.com/office/drawing/2014/main" id="{048AA0E5-A46E-4829-80DA-7C08069DB2F5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18" name="任意多边形 5">
              <a:extLst>
                <a:ext uri="{FF2B5EF4-FFF2-40B4-BE49-F238E27FC236}">
                  <a16:creationId xmlns:a16="http://schemas.microsoft.com/office/drawing/2014/main" id="{FE10D231-BB65-4D66-ADC2-820FC96A8F3C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2" name="任意多边形 6">
              <a:extLst>
                <a:ext uri="{FF2B5EF4-FFF2-40B4-BE49-F238E27FC236}">
                  <a16:creationId xmlns:a16="http://schemas.microsoft.com/office/drawing/2014/main" id="{E238DC26-D902-47A4-8BEC-A6EDDB1CE1BD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58">
            <a:extLst>
              <a:ext uri="{FF2B5EF4-FFF2-40B4-BE49-F238E27FC236}">
                <a16:creationId xmlns:a16="http://schemas.microsoft.com/office/drawing/2014/main" id="{885E19CE-B359-45BD-9DD0-7E72AF8A6B4E}"/>
              </a:ext>
            </a:extLst>
          </p:cNvPr>
          <p:cNvSpPr/>
          <p:nvPr/>
        </p:nvSpPr>
        <p:spPr>
          <a:xfrm>
            <a:off x="2006403" y="1147380"/>
            <a:ext cx="1640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iii</a:t>
            </a:r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BDD4BF-D12F-4D64-8F31-78A2DA4517B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0783"/>
          <a:stretch/>
        </p:blipFill>
        <p:spPr bwMode="auto">
          <a:xfrm>
            <a:off x="7744932" y="2383503"/>
            <a:ext cx="1733714" cy="20909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434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989273" y="2644170"/>
            <a:ext cx="67632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iv.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绘画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三角形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每个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角的角平分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线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使用「角平分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线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」工具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绘画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BAC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的角平分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线</a:t>
            </a:r>
            <a:b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</a:b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点选点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点选点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点选点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对于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ABC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ACB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进行类似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步骤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18" name="组合 4">
            <a:extLst>
              <a:ext uri="{FF2B5EF4-FFF2-40B4-BE49-F238E27FC236}">
                <a16:creationId xmlns:a16="http://schemas.microsoft.com/office/drawing/2014/main" id="{F0017E60-1234-447C-8AE6-BC2FAD391F55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22" name="任意多边形 5">
              <a:extLst>
                <a:ext uri="{FF2B5EF4-FFF2-40B4-BE49-F238E27FC236}">
                  <a16:creationId xmlns:a16="http://schemas.microsoft.com/office/drawing/2014/main" id="{7BE1BC51-9428-4C28-A62E-E2817CCAF890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3" name="任意多边形 6">
              <a:extLst>
                <a:ext uri="{FF2B5EF4-FFF2-40B4-BE49-F238E27FC236}">
                  <a16:creationId xmlns:a16="http://schemas.microsoft.com/office/drawing/2014/main" id="{4140014E-8741-47B4-B2B0-F367741203E6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矩形 58">
            <a:extLst>
              <a:ext uri="{FF2B5EF4-FFF2-40B4-BE49-F238E27FC236}">
                <a16:creationId xmlns:a16="http://schemas.microsoft.com/office/drawing/2014/main" id="{2807C058-9F3B-49B5-AFCE-40C0601B2D10}"/>
              </a:ext>
            </a:extLst>
          </p:cNvPr>
          <p:cNvSpPr/>
          <p:nvPr/>
        </p:nvSpPr>
        <p:spPr>
          <a:xfrm>
            <a:off x="2006403" y="1147380"/>
            <a:ext cx="1640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iv</a:t>
            </a:r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2ABBF0-B580-4254-BC0A-4330B814053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18"/>
          <a:stretch/>
        </p:blipFill>
        <p:spPr bwMode="auto">
          <a:xfrm>
            <a:off x="8753370" y="2147478"/>
            <a:ext cx="1731123" cy="25630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325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2E1C70-8F55-4CF2-BC39-E9D9B3F09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126" y="542522"/>
            <a:ext cx="7687748" cy="57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3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989273" y="2644170"/>
            <a:ext cx="6763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v.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设置仓库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使用「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描点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」工具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绘画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三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条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角平分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线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的交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右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键点击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那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「重命名」</a:t>
            </a: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输入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</a:p>
        </p:txBody>
      </p:sp>
      <p:grpSp>
        <p:nvGrpSpPr>
          <p:cNvPr id="18" name="组合 4">
            <a:extLst>
              <a:ext uri="{FF2B5EF4-FFF2-40B4-BE49-F238E27FC236}">
                <a16:creationId xmlns:a16="http://schemas.microsoft.com/office/drawing/2014/main" id="{F0017E60-1234-447C-8AE6-BC2FAD391F55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22" name="任意多边形 5">
              <a:extLst>
                <a:ext uri="{FF2B5EF4-FFF2-40B4-BE49-F238E27FC236}">
                  <a16:creationId xmlns:a16="http://schemas.microsoft.com/office/drawing/2014/main" id="{7BE1BC51-9428-4C28-A62E-E2817CCAF890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3" name="任意多边形 6">
              <a:extLst>
                <a:ext uri="{FF2B5EF4-FFF2-40B4-BE49-F238E27FC236}">
                  <a16:creationId xmlns:a16="http://schemas.microsoft.com/office/drawing/2014/main" id="{4140014E-8741-47B4-B2B0-F367741203E6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矩形 58">
            <a:extLst>
              <a:ext uri="{FF2B5EF4-FFF2-40B4-BE49-F238E27FC236}">
                <a16:creationId xmlns:a16="http://schemas.microsoft.com/office/drawing/2014/main" id="{2807C058-9F3B-49B5-AFCE-40C0601B2D10}"/>
              </a:ext>
            </a:extLst>
          </p:cNvPr>
          <p:cNvSpPr/>
          <p:nvPr/>
        </p:nvSpPr>
        <p:spPr>
          <a:xfrm>
            <a:off x="2006403" y="1147380"/>
            <a:ext cx="1640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19369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989273" y="2828835"/>
            <a:ext cx="6763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vi.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隐藏构作线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（即角平分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线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右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键点击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每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条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角平分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线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b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</a:b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取消勾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选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显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示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对象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</a:p>
        </p:txBody>
      </p:sp>
      <p:grpSp>
        <p:nvGrpSpPr>
          <p:cNvPr id="18" name="组合 4">
            <a:extLst>
              <a:ext uri="{FF2B5EF4-FFF2-40B4-BE49-F238E27FC236}">
                <a16:creationId xmlns:a16="http://schemas.microsoft.com/office/drawing/2014/main" id="{F0017E60-1234-447C-8AE6-BC2FAD391F55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22" name="任意多边形 5">
              <a:extLst>
                <a:ext uri="{FF2B5EF4-FFF2-40B4-BE49-F238E27FC236}">
                  <a16:creationId xmlns:a16="http://schemas.microsoft.com/office/drawing/2014/main" id="{7BE1BC51-9428-4C28-A62E-E2817CCAF890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3" name="任意多边形 6">
              <a:extLst>
                <a:ext uri="{FF2B5EF4-FFF2-40B4-BE49-F238E27FC236}">
                  <a16:creationId xmlns:a16="http://schemas.microsoft.com/office/drawing/2014/main" id="{4140014E-8741-47B4-B2B0-F367741203E6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矩形 58">
            <a:extLst>
              <a:ext uri="{FF2B5EF4-FFF2-40B4-BE49-F238E27FC236}">
                <a16:creationId xmlns:a16="http://schemas.microsoft.com/office/drawing/2014/main" id="{2807C058-9F3B-49B5-AFCE-40C0601B2D10}"/>
              </a:ext>
            </a:extLst>
          </p:cNvPr>
          <p:cNvSpPr/>
          <p:nvPr/>
        </p:nvSpPr>
        <p:spPr>
          <a:xfrm>
            <a:off x="2006403" y="1147380"/>
            <a:ext cx="1640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vi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D146A6-EB4B-4F05-B156-F221DAB45D9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095" y="2011502"/>
            <a:ext cx="2707724" cy="2834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5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989273" y="2828835"/>
            <a:ext cx="67632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vii.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绘画从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到三角形每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条边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的垂足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使用「垂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线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」工具</a:t>
            </a:r>
            <a:b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</a:b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点选点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点选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</a:rPr>
              <a:t>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使用「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描点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」工具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绘画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交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对于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BC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AC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进行类似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步骤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重新命名那些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，如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图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所示</a:t>
            </a:r>
          </a:p>
        </p:txBody>
      </p:sp>
      <p:grpSp>
        <p:nvGrpSpPr>
          <p:cNvPr id="18" name="组合 4">
            <a:extLst>
              <a:ext uri="{FF2B5EF4-FFF2-40B4-BE49-F238E27FC236}">
                <a16:creationId xmlns:a16="http://schemas.microsoft.com/office/drawing/2014/main" id="{F0017E60-1234-447C-8AE6-BC2FAD391F55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22" name="任意多边形 5">
              <a:extLst>
                <a:ext uri="{FF2B5EF4-FFF2-40B4-BE49-F238E27FC236}">
                  <a16:creationId xmlns:a16="http://schemas.microsoft.com/office/drawing/2014/main" id="{7BE1BC51-9428-4C28-A62E-E2817CCAF890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3" name="任意多边形 6">
              <a:extLst>
                <a:ext uri="{FF2B5EF4-FFF2-40B4-BE49-F238E27FC236}">
                  <a16:creationId xmlns:a16="http://schemas.microsoft.com/office/drawing/2014/main" id="{4140014E-8741-47B4-B2B0-F367741203E6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矩形 58">
            <a:extLst>
              <a:ext uri="{FF2B5EF4-FFF2-40B4-BE49-F238E27FC236}">
                <a16:creationId xmlns:a16="http://schemas.microsoft.com/office/drawing/2014/main" id="{2807C058-9F3B-49B5-AFCE-40C0601B2D10}"/>
              </a:ext>
            </a:extLst>
          </p:cNvPr>
          <p:cNvSpPr/>
          <p:nvPr/>
        </p:nvSpPr>
        <p:spPr>
          <a:xfrm>
            <a:off x="2006403" y="1147380"/>
            <a:ext cx="1640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vii</a:t>
            </a:r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926827-504D-4A93-8176-DC938EA58B7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23"/>
          <a:stretch/>
        </p:blipFill>
        <p:spPr bwMode="auto">
          <a:xfrm>
            <a:off x="8253535" y="3292793"/>
            <a:ext cx="2011343" cy="1380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253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409646-4397-4D07-863C-A5E79B5F5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126" y="537759"/>
            <a:ext cx="7687748" cy="57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2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989273" y="2828835"/>
            <a:ext cx="6763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viii. 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隐藏构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作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线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（即垂直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线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右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键点击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每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条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垂直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线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b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</a:b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取消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勾选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显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示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对象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</a:p>
        </p:txBody>
      </p:sp>
      <p:grpSp>
        <p:nvGrpSpPr>
          <p:cNvPr id="18" name="组合 4">
            <a:extLst>
              <a:ext uri="{FF2B5EF4-FFF2-40B4-BE49-F238E27FC236}">
                <a16:creationId xmlns:a16="http://schemas.microsoft.com/office/drawing/2014/main" id="{F0017E60-1234-447C-8AE6-BC2FAD391F55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22" name="任意多边形 5">
              <a:extLst>
                <a:ext uri="{FF2B5EF4-FFF2-40B4-BE49-F238E27FC236}">
                  <a16:creationId xmlns:a16="http://schemas.microsoft.com/office/drawing/2014/main" id="{7BE1BC51-9428-4C28-A62E-E2817CCAF890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3" name="任意多边形 6">
              <a:extLst>
                <a:ext uri="{FF2B5EF4-FFF2-40B4-BE49-F238E27FC236}">
                  <a16:creationId xmlns:a16="http://schemas.microsoft.com/office/drawing/2014/main" id="{4140014E-8741-47B4-B2B0-F367741203E6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矩形 58">
            <a:extLst>
              <a:ext uri="{FF2B5EF4-FFF2-40B4-BE49-F238E27FC236}">
                <a16:creationId xmlns:a16="http://schemas.microsoft.com/office/drawing/2014/main" id="{2807C058-9F3B-49B5-AFCE-40C0601B2D10}"/>
              </a:ext>
            </a:extLst>
          </p:cNvPr>
          <p:cNvSpPr/>
          <p:nvPr/>
        </p:nvSpPr>
        <p:spPr>
          <a:xfrm>
            <a:off x="2006403" y="1147380"/>
            <a:ext cx="1640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viii</a:t>
            </a:r>
          </a:p>
        </p:txBody>
      </p:sp>
    </p:spTree>
    <p:extLst>
      <p:ext uri="{BB962C8B-B14F-4D97-AF65-F5344CB8AC3E}">
        <p14:creationId xmlns:p14="http://schemas.microsoft.com/office/powerpoint/2010/main" val="195355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989272" y="2828835"/>
            <a:ext cx="94378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ix.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显示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WR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，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WS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WT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距离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使用「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线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段」工具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绘画线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段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右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键点选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WR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设置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  <a:b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</a:b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常规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页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显示标签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  <a:b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</a:b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选择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数值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设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定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WR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颜色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样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对于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WS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WT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进行类似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步骤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18" name="组合 4">
            <a:extLst>
              <a:ext uri="{FF2B5EF4-FFF2-40B4-BE49-F238E27FC236}">
                <a16:creationId xmlns:a16="http://schemas.microsoft.com/office/drawing/2014/main" id="{F0017E60-1234-447C-8AE6-BC2FAD391F55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22" name="任意多边形 5">
              <a:extLst>
                <a:ext uri="{FF2B5EF4-FFF2-40B4-BE49-F238E27FC236}">
                  <a16:creationId xmlns:a16="http://schemas.microsoft.com/office/drawing/2014/main" id="{7BE1BC51-9428-4C28-A62E-E2817CCAF890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3" name="任意多边形 6">
              <a:extLst>
                <a:ext uri="{FF2B5EF4-FFF2-40B4-BE49-F238E27FC236}">
                  <a16:creationId xmlns:a16="http://schemas.microsoft.com/office/drawing/2014/main" id="{4140014E-8741-47B4-B2B0-F367741203E6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矩形 58">
            <a:extLst>
              <a:ext uri="{FF2B5EF4-FFF2-40B4-BE49-F238E27FC236}">
                <a16:creationId xmlns:a16="http://schemas.microsoft.com/office/drawing/2014/main" id="{2807C058-9F3B-49B5-AFCE-40C0601B2D10}"/>
              </a:ext>
            </a:extLst>
          </p:cNvPr>
          <p:cNvSpPr/>
          <p:nvPr/>
        </p:nvSpPr>
        <p:spPr>
          <a:xfrm>
            <a:off x="2006403" y="1147380"/>
            <a:ext cx="1640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3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ix</a:t>
            </a:r>
          </a:p>
        </p:txBody>
      </p:sp>
    </p:spTree>
    <p:extLst>
      <p:ext uri="{BB962C8B-B14F-4D97-AF65-F5344CB8AC3E}">
        <p14:creationId xmlns:p14="http://schemas.microsoft.com/office/powerpoint/2010/main" val="326479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51" name="文本框 59">
            <a:extLst>
              <a:ext uri="{FF2B5EF4-FFF2-40B4-BE49-F238E27FC236}">
                <a16:creationId xmlns:a16="http://schemas.microsoft.com/office/drawing/2014/main" id="{6BEA3BE1-5917-40AE-80CF-39B857763C5E}"/>
              </a:ext>
            </a:extLst>
          </p:cNvPr>
          <p:cNvSpPr txBox="1"/>
          <p:nvPr/>
        </p:nvSpPr>
        <p:spPr>
          <a:xfrm>
            <a:off x="6306770" y="439063"/>
            <a:ext cx="225382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垂直平分线</a:t>
            </a:r>
            <a:endParaRPr lang="en-US" altLang="zh-CN" sz="2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2" name="文本框 62">
            <a:extLst>
              <a:ext uri="{FF2B5EF4-FFF2-40B4-BE49-F238E27FC236}">
                <a16:creationId xmlns:a16="http://schemas.microsoft.com/office/drawing/2014/main" id="{51EAC6AB-1E13-475A-9877-946C84521AA4}"/>
              </a:ext>
            </a:extLst>
          </p:cNvPr>
          <p:cNvSpPr txBox="1"/>
          <p:nvPr/>
        </p:nvSpPr>
        <p:spPr>
          <a:xfrm>
            <a:off x="6306770" y="925950"/>
            <a:ext cx="225382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高线</a:t>
            </a:r>
            <a:endParaRPr lang="en-US" altLang="zh-CN" sz="2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6" name="文本框 65">
            <a:extLst>
              <a:ext uri="{FF2B5EF4-FFF2-40B4-BE49-F238E27FC236}">
                <a16:creationId xmlns:a16="http://schemas.microsoft.com/office/drawing/2014/main" id="{49BE58E2-D596-4382-B460-D19AF7E5C3EF}"/>
              </a:ext>
            </a:extLst>
          </p:cNvPr>
          <p:cNvSpPr txBox="1"/>
          <p:nvPr/>
        </p:nvSpPr>
        <p:spPr>
          <a:xfrm>
            <a:off x="9124214" y="439063"/>
            <a:ext cx="225382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中线</a:t>
            </a:r>
            <a:endParaRPr lang="en-US" altLang="zh-CN" sz="2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7" name="文本框 68">
            <a:extLst>
              <a:ext uri="{FF2B5EF4-FFF2-40B4-BE49-F238E27FC236}">
                <a16:creationId xmlns:a16="http://schemas.microsoft.com/office/drawing/2014/main" id="{0344353A-7C2F-4461-B4FE-B66E7905AB1A}"/>
              </a:ext>
            </a:extLst>
          </p:cNvPr>
          <p:cNvSpPr txBox="1"/>
          <p:nvPr/>
        </p:nvSpPr>
        <p:spPr>
          <a:xfrm>
            <a:off x="9124214" y="925950"/>
            <a:ext cx="225382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角平分线</a:t>
            </a:r>
            <a:endParaRPr lang="en-US" altLang="zh-CN" sz="2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58" name="组合 70">
            <a:extLst>
              <a:ext uri="{FF2B5EF4-FFF2-40B4-BE49-F238E27FC236}">
                <a16:creationId xmlns:a16="http://schemas.microsoft.com/office/drawing/2014/main" id="{AC104133-3B4F-40CD-808F-7FEFEC76EB12}"/>
              </a:ext>
            </a:extLst>
          </p:cNvPr>
          <p:cNvGrpSpPr/>
          <p:nvPr/>
        </p:nvGrpSpPr>
        <p:grpSpPr>
          <a:xfrm>
            <a:off x="5920686" y="516534"/>
            <a:ext cx="401146" cy="350716"/>
            <a:chOff x="4686124" y="2670432"/>
            <a:chExt cx="620528" cy="542518"/>
          </a:xfrm>
        </p:grpSpPr>
        <p:pic>
          <p:nvPicPr>
            <p:cNvPr id="59" name="图片 71">
              <a:extLst>
                <a:ext uri="{FF2B5EF4-FFF2-40B4-BE49-F238E27FC236}">
                  <a16:creationId xmlns:a16="http://schemas.microsoft.com/office/drawing/2014/main" id="{A0F97427-91B9-461F-969A-05B4C3CF9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60" name="任意多边形 72">
              <a:extLst>
                <a:ext uri="{FF2B5EF4-FFF2-40B4-BE49-F238E27FC236}">
                  <a16:creationId xmlns:a16="http://schemas.microsoft.com/office/drawing/2014/main" id="{359C5CCE-4165-4BBF-8FDC-44CDA3527454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组合 73">
            <a:extLst>
              <a:ext uri="{FF2B5EF4-FFF2-40B4-BE49-F238E27FC236}">
                <a16:creationId xmlns:a16="http://schemas.microsoft.com/office/drawing/2014/main" id="{867857A0-C42B-4D7B-9202-30295407B06A}"/>
              </a:ext>
            </a:extLst>
          </p:cNvPr>
          <p:cNvGrpSpPr/>
          <p:nvPr/>
        </p:nvGrpSpPr>
        <p:grpSpPr>
          <a:xfrm>
            <a:off x="5940504" y="995523"/>
            <a:ext cx="401146" cy="350716"/>
            <a:chOff x="4686124" y="2670432"/>
            <a:chExt cx="620528" cy="542518"/>
          </a:xfrm>
        </p:grpSpPr>
        <p:pic>
          <p:nvPicPr>
            <p:cNvPr id="62" name="图片 74">
              <a:extLst>
                <a:ext uri="{FF2B5EF4-FFF2-40B4-BE49-F238E27FC236}">
                  <a16:creationId xmlns:a16="http://schemas.microsoft.com/office/drawing/2014/main" id="{B6E10496-CFB5-4A9D-AABC-9A7B3B1C7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63" name="任意多边形 75">
              <a:extLst>
                <a:ext uri="{FF2B5EF4-FFF2-40B4-BE49-F238E27FC236}">
                  <a16:creationId xmlns:a16="http://schemas.microsoft.com/office/drawing/2014/main" id="{50E9C5A9-DFF8-4E64-86D2-39221DB8C71A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组合 76">
            <a:extLst>
              <a:ext uri="{FF2B5EF4-FFF2-40B4-BE49-F238E27FC236}">
                <a16:creationId xmlns:a16="http://schemas.microsoft.com/office/drawing/2014/main" id="{F6806B82-1E23-49A7-B6F0-073AA7A1D16D}"/>
              </a:ext>
            </a:extLst>
          </p:cNvPr>
          <p:cNvGrpSpPr/>
          <p:nvPr/>
        </p:nvGrpSpPr>
        <p:grpSpPr>
          <a:xfrm>
            <a:off x="8741453" y="506471"/>
            <a:ext cx="401146" cy="350716"/>
            <a:chOff x="4686124" y="2670432"/>
            <a:chExt cx="620528" cy="542518"/>
          </a:xfrm>
        </p:grpSpPr>
        <p:pic>
          <p:nvPicPr>
            <p:cNvPr id="65" name="图片 77">
              <a:extLst>
                <a:ext uri="{FF2B5EF4-FFF2-40B4-BE49-F238E27FC236}">
                  <a16:creationId xmlns:a16="http://schemas.microsoft.com/office/drawing/2014/main" id="{3B2DD69D-85DF-4D81-8801-CC356929A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66" name="任意多边形 78">
              <a:extLst>
                <a:ext uri="{FF2B5EF4-FFF2-40B4-BE49-F238E27FC236}">
                  <a16:creationId xmlns:a16="http://schemas.microsoft.com/office/drawing/2014/main" id="{BFEB9C05-5460-44BB-ABA9-F38AB033E07D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组合 79">
            <a:extLst>
              <a:ext uri="{FF2B5EF4-FFF2-40B4-BE49-F238E27FC236}">
                <a16:creationId xmlns:a16="http://schemas.microsoft.com/office/drawing/2014/main" id="{16BE31E6-8710-4874-B010-2BF1FA700C57}"/>
              </a:ext>
            </a:extLst>
          </p:cNvPr>
          <p:cNvGrpSpPr/>
          <p:nvPr/>
        </p:nvGrpSpPr>
        <p:grpSpPr>
          <a:xfrm>
            <a:off x="8761271" y="985460"/>
            <a:ext cx="401146" cy="350716"/>
            <a:chOff x="4686124" y="2670432"/>
            <a:chExt cx="620528" cy="542518"/>
          </a:xfrm>
        </p:grpSpPr>
        <p:pic>
          <p:nvPicPr>
            <p:cNvPr id="68" name="图片 80">
              <a:extLst>
                <a:ext uri="{FF2B5EF4-FFF2-40B4-BE49-F238E27FC236}">
                  <a16:creationId xmlns:a16="http://schemas.microsoft.com/office/drawing/2014/main" id="{B30AD05E-C279-4B97-9B8D-136A1BCFE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69" name="任意多边形 81">
              <a:extLst>
                <a:ext uri="{FF2B5EF4-FFF2-40B4-BE49-F238E27FC236}">
                  <a16:creationId xmlns:a16="http://schemas.microsoft.com/office/drawing/2014/main" id="{29AE7A24-73B8-4885-BE6E-2AC38CE09A0D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0" name="矩形 58">
            <a:extLst>
              <a:ext uri="{FF2B5EF4-FFF2-40B4-BE49-F238E27FC236}">
                <a16:creationId xmlns:a16="http://schemas.microsoft.com/office/drawing/2014/main" id="{933EF060-5E1B-4890-9570-F634D5994418}"/>
              </a:ext>
            </a:extLst>
          </p:cNvPr>
          <p:cNvSpPr/>
          <p:nvPr/>
        </p:nvSpPr>
        <p:spPr>
          <a:xfrm>
            <a:off x="1220530" y="2613529"/>
            <a:ext cx="5268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4. 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垂心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H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是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三角形的三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条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______________</a:t>
            </a:r>
          </a:p>
          <a:p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的交点。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TW" altLang="en-US" sz="2400" b="1" i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86F8A-2D11-49A6-B812-6EF6DAEB9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010" y="2613529"/>
            <a:ext cx="4039164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2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0.1681 0.28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142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16836 0.28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4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F86594-9CC6-434C-BBD7-C11D8D8A1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652" y="537759"/>
            <a:ext cx="7668695" cy="5782482"/>
          </a:xfrm>
          <a:prstGeom prst="rect">
            <a:avLst/>
          </a:prstGeom>
        </p:spPr>
      </p:pic>
      <p:sp>
        <p:nvSpPr>
          <p:cNvPr id="11" name="矩形 58">
            <a:extLst>
              <a:ext uri="{FF2B5EF4-FFF2-40B4-BE49-F238E27FC236}">
                <a16:creationId xmlns:a16="http://schemas.microsoft.com/office/drawing/2014/main" id="{DF7C68BC-1170-47A1-8896-9DAC994D6CCC}"/>
              </a:ext>
            </a:extLst>
          </p:cNvPr>
          <p:cNvSpPr/>
          <p:nvPr/>
        </p:nvSpPr>
        <p:spPr>
          <a:xfrm>
            <a:off x="2467905" y="6348120"/>
            <a:ext cx="7245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i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注</a:t>
            </a:r>
            <a:r>
              <a:rPr lang="zh-TW" altLang="en-US" sz="2400" b="1" i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：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你可以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移动点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、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和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C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来观察点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变化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9990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2610A9-3ADA-4DD7-9324-7B87009D2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76" y="1857375"/>
            <a:ext cx="1885950" cy="5000625"/>
          </a:xfrm>
          <a:prstGeom prst="rect">
            <a:avLst/>
          </a:prstGeom>
        </p:spPr>
      </p:pic>
      <p:sp>
        <p:nvSpPr>
          <p:cNvPr id="43" name="文本框 7">
            <a:extLst>
              <a:ext uri="{FF2B5EF4-FFF2-40B4-BE49-F238E27FC236}">
                <a16:creationId xmlns:a16="http://schemas.microsoft.com/office/drawing/2014/main" id="{82FD85A6-D299-4962-BA6F-86781068AC46}"/>
              </a:ext>
            </a:extLst>
          </p:cNvPr>
          <p:cNvSpPr txBox="1"/>
          <p:nvPr/>
        </p:nvSpPr>
        <p:spPr>
          <a:xfrm>
            <a:off x="1209365" y="1968461"/>
            <a:ext cx="31852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活动 </a:t>
            </a:r>
            <a:r>
              <a:rPr lang="en-US" altLang="zh-CN" sz="6600" dirty="0">
                <a:latin typeface="Times New Roman" panose="02020603050405020304" pitchFamily="18" charset="0"/>
                <a:ea typeface="新蒂黑板报" panose="03000600000000000000" pitchFamily="66" charset="-122"/>
                <a:cs typeface="Times New Roman" panose="02020603050405020304" pitchFamily="18" charset="0"/>
              </a:rPr>
              <a:t>1A</a:t>
            </a:r>
            <a:endParaRPr lang="zh-CN" altLang="en-US" sz="6600" dirty="0">
              <a:latin typeface="Times New Roman" panose="02020603050405020304" pitchFamily="18" charset="0"/>
              <a:ea typeface="新蒂黑板报" panose="03000600000000000000" pitchFamily="66" charset="-122"/>
              <a:cs typeface="Times New Roman" panose="02020603050405020304" pitchFamily="18" charset="0"/>
            </a:endParaRPr>
          </a:p>
        </p:txBody>
      </p:sp>
      <p:sp>
        <p:nvSpPr>
          <p:cNvPr id="44" name="Freeform 34">
            <a:extLst>
              <a:ext uri="{FF2B5EF4-FFF2-40B4-BE49-F238E27FC236}">
                <a16:creationId xmlns:a16="http://schemas.microsoft.com/office/drawing/2014/main" id="{2AB26261-0221-40ED-9960-495A1B197219}"/>
              </a:ext>
            </a:extLst>
          </p:cNvPr>
          <p:cNvSpPr>
            <a:spLocks noEditPoints="1"/>
          </p:cNvSpPr>
          <p:nvPr/>
        </p:nvSpPr>
        <p:spPr bwMode="auto">
          <a:xfrm rot="20785645">
            <a:off x="4285095" y="2692651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任意多边形 27">
            <a:extLst>
              <a:ext uri="{FF2B5EF4-FFF2-40B4-BE49-F238E27FC236}">
                <a16:creationId xmlns:a16="http://schemas.microsoft.com/office/drawing/2014/main" id="{3BFD5E09-A035-432E-9BAC-06C8CC2E0D74}"/>
              </a:ext>
            </a:extLst>
          </p:cNvPr>
          <p:cNvSpPr/>
          <p:nvPr/>
        </p:nvSpPr>
        <p:spPr>
          <a:xfrm>
            <a:off x="800943" y="2719583"/>
            <a:ext cx="3458024" cy="464495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7">
            <a:extLst>
              <a:ext uri="{FF2B5EF4-FFF2-40B4-BE49-F238E27FC236}">
                <a16:creationId xmlns:a16="http://schemas.microsoft.com/office/drawing/2014/main" id="{D2245E28-5F1B-4E0D-9138-B4D32426B683}"/>
              </a:ext>
            </a:extLst>
          </p:cNvPr>
          <p:cNvSpPr txBox="1"/>
          <p:nvPr/>
        </p:nvSpPr>
        <p:spPr>
          <a:xfrm>
            <a:off x="38380" y="4152900"/>
            <a:ext cx="5759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确</a:t>
            </a:r>
            <a:r>
              <a:rPr lang="zh-TW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保</a:t>
            </a:r>
            <a:r>
              <a:rPr lang="zh-CN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总</a:t>
            </a:r>
            <a:r>
              <a:rPr lang="zh-TW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部到</a:t>
            </a:r>
            <a:r>
              <a:rPr lang="zh-CN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两</a:t>
            </a:r>
            <a:r>
              <a:rPr lang="zh-TW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家商店的</a:t>
            </a:r>
            <a:r>
              <a:rPr lang="zh-CN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距离</a:t>
            </a:r>
            <a:r>
              <a:rPr lang="zh-TW" altLang="en-US" sz="4000" dirty="0">
                <a:latin typeface="新蒂黑板报" panose="03000600000000000000" pitchFamily="66" charset="-122"/>
                <a:ea typeface="新蒂黑板报" panose="03000600000000000000" pitchFamily="66" charset="-122"/>
              </a:rPr>
              <a:t>相同且最短</a:t>
            </a:r>
            <a:endParaRPr lang="zh-CN" altLang="en-US" sz="4000" dirty="0"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85F00C3-BC70-43C2-AB1B-892F0D2D6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540" y="3125113"/>
            <a:ext cx="462514" cy="45034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AA0665-1432-49BF-AD17-61A8BA78C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62" y="1363286"/>
            <a:ext cx="629138" cy="612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86CFCF-9E72-48E4-A856-55B233799A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874" y="3819525"/>
            <a:ext cx="2628900" cy="3038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5EE42D-C494-48FC-8C5F-0F6542FD6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615" y="4152900"/>
            <a:ext cx="3219450" cy="2705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E247B6-ABE5-44E3-AEF7-28BAF75DC2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873" y="4705350"/>
            <a:ext cx="145732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2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2982</TotalTime>
  <Words>3304</Words>
  <Application>Microsoft Office PowerPoint</Application>
  <PresentationFormat>Widescreen</PresentationFormat>
  <Paragraphs>413</Paragraphs>
  <Slides>80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新蒂黑板报</vt:lpstr>
      <vt:lpstr>方正静蕾简体</vt:lpstr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HUANG, Xiaowei [MIT]</dc:creator>
  <cp:lastModifiedBy>HUANG, Xiaowei [MIT]</cp:lastModifiedBy>
  <cp:revision>162</cp:revision>
  <dcterms:created xsi:type="dcterms:W3CDTF">2024-02-16T03:13:33Z</dcterms:created>
  <dcterms:modified xsi:type="dcterms:W3CDTF">2024-07-29T03:49:30Z</dcterms:modified>
</cp:coreProperties>
</file>